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notesMasterIdLst>
    <p:notesMasterId r:id="rId23"/>
  </p:notesMasterIdLst>
  <p:sldIdLst>
    <p:sldId id="714" r:id="rId5"/>
    <p:sldId id="554" r:id="rId6"/>
    <p:sldId id="318" r:id="rId7"/>
    <p:sldId id="269" r:id="rId8"/>
    <p:sldId id="273" r:id="rId9"/>
    <p:sldId id="270" r:id="rId10"/>
    <p:sldId id="635" r:id="rId11"/>
    <p:sldId id="271" r:id="rId12"/>
    <p:sldId id="799" r:id="rId13"/>
    <p:sldId id="479" r:id="rId14"/>
    <p:sldId id="480" r:id="rId15"/>
    <p:sldId id="481" r:id="rId16"/>
    <p:sldId id="877" r:id="rId17"/>
    <p:sldId id="274" r:id="rId18"/>
    <p:sldId id="275" r:id="rId19"/>
    <p:sldId id="276" r:id="rId20"/>
    <p:sldId id="277" r:id="rId21"/>
    <p:sldId id="278" r:id="rId22"/>
    <p:sldId id="279" r:id="rId24"/>
    <p:sldId id="280" r:id="rId25"/>
    <p:sldId id="281" r:id="rId26"/>
    <p:sldId id="282" r:id="rId27"/>
    <p:sldId id="283" r:id="rId28"/>
    <p:sldId id="284" r:id="rId29"/>
    <p:sldId id="285" r:id="rId30"/>
    <p:sldId id="286" r:id="rId31"/>
    <p:sldId id="287" r:id="rId32"/>
    <p:sldId id="288" r:id="rId33"/>
    <p:sldId id="636"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20" r:id="rId51"/>
    <p:sldId id="321" r:id="rId52"/>
    <p:sldId id="322" r:id="rId53"/>
    <p:sldId id="323" r:id="rId54"/>
    <p:sldId id="324" r:id="rId55"/>
    <p:sldId id="325" r:id="rId56"/>
    <p:sldId id="326" r:id="rId57"/>
    <p:sldId id="327" r:id="rId58"/>
    <p:sldId id="328" r:id="rId59"/>
    <p:sldId id="329" r:id="rId60"/>
    <p:sldId id="330" r:id="rId61"/>
    <p:sldId id="331" r:id="rId62"/>
    <p:sldId id="332" r:id="rId63"/>
    <p:sldId id="333" r:id="rId64"/>
    <p:sldId id="334" r:id="rId65"/>
    <p:sldId id="335" r:id="rId66"/>
    <p:sldId id="336" r:id="rId67"/>
    <p:sldId id="337" r:id="rId68"/>
    <p:sldId id="340" r:id="rId69"/>
    <p:sldId id="341" r:id="rId70"/>
    <p:sldId id="342" r:id="rId71"/>
    <p:sldId id="343" r:id="rId72"/>
    <p:sldId id="344" r:id="rId73"/>
    <p:sldId id="345" r:id="rId74"/>
    <p:sldId id="346" r:id="rId75"/>
    <p:sldId id="347" r:id="rId76"/>
    <p:sldId id="348" r:id="rId77"/>
    <p:sldId id="349" r:id="rId78"/>
    <p:sldId id="350" r:id="rId79"/>
    <p:sldId id="351" r:id="rId80"/>
    <p:sldId id="352" r:id="rId81"/>
    <p:sldId id="353" r:id="rId82"/>
    <p:sldId id="354" r:id="rId83"/>
    <p:sldId id="355" r:id="rId84"/>
    <p:sldId id="356" r:id="rId85"/>
    <p:sldId id="357" r:id="rId86"/>
    <p:sldId id="358" r:id="rId87"/>
    <p:sldId id="359" r:id="rId88"/>
    <p:sldId id="360" r:id="rId89"/>
    <p:sldId id="361" r:id="rId90"/>
    <p:sldId id="262" r:id="rId91"/>
  </p:sldIdLst>
  <p:sldSz cx="9144000" cy="6858000" type="screen4x3"/>
  <p:notesSz cx="6858000" cy="9144000"/>
  <p:custDataLst>
    <p:tags r:id="rId95"/>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1D41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5" Type="http://schemas.openxmlformats.org/officeDocument/2006/relationships/tags" Target="tags/tag2.xml"/><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5.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4.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notesMaster" Target="notesMasters/notesMaster1.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7172"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7173"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7"/>
          <p:cNvSpPr txBox="1">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nchorCtr="0"/>
          <a:p>
            <a:pPr lvl="0" algn="r"/>
            <a:fld id="{9A0DB2DC-4C9A-4742-B13C-FB6460FD3503}" type="slidenum">
              <a:rPr lang="en-US" altLang="zh-CN" sz="1200" dirty="0"/>
            </a:fld>
            <a:endParaRPr lang="en-US" altLang="zh-CN" sz="1200" dirty="0"/>
          </a:p>
        </p:txBody>
      </p:sp>
      <p:sp>
        <p:nvSpPr>
          <p:cNvPr id="24578" name="Rectangle 2"/>
          <p:cNvSpPr>
            <a:spLocks noGrp="1" noRot="1" noTextEdit="1"/>
          </p:cNvSpPr>
          <p:nvPr>
            <p:ph type="sldImg"/>
          </p:nvPr>
        </p:nvSpPr>
        <p:spPr/>
      </p:sp>
      <p:sp>
        <p:nvSpPr>
          <p:cNvPr id="24579" name="Rectangle 3"/>
          <p:cNvSpPr>
            <a:spLocks noGrp="1"/>
          </p:cNvSpPr>
          <p:nvPr>
            <p:ph type="body"/>
          </p:nvPr>
        </p:nvSpPr>
        <p:spPr/>
        <p:txBody>
          <a:bodyPr wrap="square" lIns="91440" tIns="45720" rIns="91440" bIns="45720" anchor="t" anchorCtr="0"/>
          <a:p>
            <a:pPr lvl="0"/>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Rectangle 7"/>
          <p:cNvSpPr txBox="1">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nchorCtr="0"/>
          <a:p>
            <a:pPr lvl="0" algn="r"/>
            <a:fld id="{9A0DB2DC-4C9A-4742-B13C-FB6460FD3503}" type="slidenum">
              <a:rPr lang="en-US" altLang="zh-CN" sz="1200" dirty="0"/>
            </a:fld>
            <a:endParaRPr lang="en-US" altLang="zh-CN" sz="1200" dirty="0"/>
          </a:p>
        </p:txBody>
      </p:sp>
      <p:sp>
        <p:nvSpPr>
          <p:cNvPr id="26626" name="Rectangle 2"/>
          <p:cNvSpPr>
            <a:spLocks noGrp="1" noRot="1" noTextEdit="1"/>
          </p:cNvSpPr>
          <p:nvPr>
            <p:ph type="sldImg"/>
          </p:nvPr>
        </p:nvSpPr>
        <p:spPr/>
      </p:sp>
      <p:sp>
        <p:nvSpPr>
          <p:cNvPr id="26627" name="Rectangle 3"/>
          <p:cNvSpPr>
            <a:spLocks noGrp="1"/>
          </p:cNvSpPr>
          <p:nvPr>
            <p:ph type="body"/>
          </p:nvPr>
        </p:nvSpPr>
        <p:spPr/>
        <p:txBody>
          <a:bodyPr wrap="square" lIns="91440" tIns="45720" rIns="91440" bIns="45720" anchor="t" anchorCtr="0"/>
          <a:p>
            <a:pPr lvl="0"/>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Rectangle 7"/>
          <p:cNvSpPr txBox="1">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nchorCtr="0"/>
          <a:p>
            <a:pPr lvl="0" algn="r"/>
            <a:fld id="{9A0DB2DC-4C9A-4742-B13C-FB6460FD3503}" type="slidenum">
              <a:rPr lang="en-US" altLang="zh-CN" sz="1200" dirty="0"/>
            </a:fld>
            <a:endParaRPr lang="en-US" altLang="zh-CN" sz="1200" dirty="0"/>
          </a:p>
        </p:txBody>
      </p:sp>
      <p:sp>
        <p:nvSpPr>
          <p:cNvPr id="28674" name="Rectangle 2"/>
          <p:cNvSpPr>
            <a:spLocks noGrp="1" noRot="1" noTextEdit="1"/>
          </p:cNvSpPr>
          <p:nvPr>
            <p:ph type="sldImg"/>
          </p:nvPr>
        </p:nvSpPr>
        <p:spPr/>
      </p:sp>
      <p:sp>
        <p:nvSpPr>
          <p:cNvPr id="28675" name="Rectangle 3"/>
          <p:cNvSpPr>
            <a:spLocks noGrp="1"/>
          </p:cNvSpPr>
          <p:nvPr>
            <p:ph type="body"/>
          </p:nvPr>
        </p:nvSpPr>
        <p:spPr/>
        <p:txBody>
          <a:bodyPr wrap="square" lIns="91440" tIns="45720" rIns="91440" bIns="45720" anchor="t" anchorCtr="0"/>
          <a:p>
            <a:pPr lvl="0"/>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600200"/>
            <a:ext cx="403860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a:xfrm>
            <a:off x="457200" y="6245225"/>
            <a:ext cx="2133600" cy="476250"/>
          </a:xfrm>
          <a:prstGeom prst="rect">
            <a:avLst/>
          </a:prstGeom>
          <a:noFill/>
          <a:ln w="9525">
            <a:noFill/>
          </a:ln>
        </p:spPr>
        <p:txBody>
          <a:bodyPr/>
          <a:p>
            <a:pPr marL="0" marR="0" lvl="0" indent="0" algn="l" defTabSz="914400" rtl="0" eaLnBrk="1" fontAlgn="base" latinLnBrk="0" hangingPunct="1">
              <a:lnSpc>
                <a:spcPct val="100000"/>
              </a:lnSpc>
              <a:spcBef>
                <a:spcPct val="0"/>
              </a:spcBef>
              <a:spcAft>
                <a:spcPct val="0"/>
              </a:spcAft>
              <a:buClrTx/>
              <a:buSzTx/>
              <a:buFontTx/>
              <a:buNone/>
              <a:defRPr/>
            </a:pPr>
            <a:fld id="{BAB63184-2C06-4CE7-9BB0-F3D8AADDA697}"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6" name="页脚占位符 5"/>
          <p:cNvSpPr>
            <a:spLocks noGrp="1"/>
          </p:cNvSpPr>
          <p:nvPr>
            <p:ph type="ftr" sz="quarter" idx="11"/>
          </p:nvPr>
        </p:nvSpPr>
        <p:spPr>
          <a:xfrm>
            <a:off x="3124200" y="6245225"/>
            <a:ext cx="2895600" cy="476250"/>
          </a:xfrm>
          <a:prstGeom prst="rect">
            <a:avLst/>
          </a:prstGeom>
          <a:noFill/>
          <a:ln w="9525">
            <a:noFill/>
          </a:ln>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华文新魏" panose="02010800040101010101" pitchFamily="2" charset="-122"/>
                <a:cs typeface="+mn-cs"/>
              </a:rPr>
              <a:t>南京邮电大学光通信研究所</a:t>
            </a:r>
            <a:endParaRPr kumimoji="0" lang="en-US" altLang="zh-CN" sz="16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华文新魏" panose="02010800040101010101" pitchFamily="2" charset="-122"/>
              <a:cs typeface="+mn-cs"/>
            </a:endParaRPr>
          </a:p>
        </p:txBody>
      </p:sp>
      <p:sp>
        <p:nvSpPr>
          <p:cNvPr id="7" name="灯片编号占位符 6"/>
          <p:cNvSpPr>
            <a:spLocks noGrp="1"/>
          </p:cNvSpPr>
          <p:nvPr>
            <p:ph type="sldNum" sz="quarter" idx="12"/>
          </p:nvPr>
        </p:nvSpPr>
        <p:spPr>
          <a:xfrm>
            <a:off x="6553200" y="6245225"/>
            <a:ext cx="2133600" cy="476250"/>
          </a:xfrm>
          <a:prstGeom prst="rect">
            <a:avLst/>
          </a:prstGeom>
          <a:noFill/>
          <a:ln w="9525">
            <a:noFill/>
          </a:ln>
        </p:spPr>
        <p:txBody>
          <a:bodyPr/>
          <a:p>
            <a:pPr lvl="0" eaLnBrk="1" fontAlgn="base" hangingPunct="1"/>
            <a:fld id="{9A0DB2DC-4C9A-4742-B13C-FB6460FD3503}" type="slidenum">
              <a:rPr lang="en-US" altLang="zh-CN" strike="noStrike" noProof="1" dirty="0">
                <a:effectLst>
                  <a:outerShdw blurRad="38100" dist="38100" dir="2700000">
                    <a:srgbClr val="00000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600200"/>
            <a:ext cx="403860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a:xfrm>
            <a:off x="457200" y="6245225"/>
            <a:ext cx="2133600" cy="476250"/>
          </a:xfrm>
          <a:prstGeom prst="rect">
            <a:avLst/>
          </a:prstGeom>
          <a:noFill/>
          <a:ln w="9525">
            <a:noFill/>
          </a:ln>
        </p:spPr>
        <p:txBody>
          <a:bodyPr/>
          <a:p>
            <a:pPr marL="0" marR="0" lvl="0" indent="0" algn="l" defTabSz="914400" rtl="0" eaLnBrk="1" fontAlgn="base" latinLnBrk="0" hangingPunct="1">
              <a:lnSpc>
                <a:spcPct val="100000"/>
              </a:lnSpc>
              <a:spcBef>
                <a:spcPct val="0"/>
              </a:spcBef>
              <a:spcAft>
                <a:spcPct val="0"/>
              </a:spcAft>
              <a:buClrTx/>
              <a:buSzTx/>
              <a:buFontTx/>
              <a:buNone/>
              <a:defRPr/>
            </a:pPr>
            <a:fld id="{BAB63184-2C06-4CE7-9BB0-F3D8AADDA697}"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6" name="页脚占位符 5"/>
          <p:cNvSpPr>
            <a:spLocks noGrp="1"/>
          </p:cNvSpPr>
          <p:nvPr>
            <p:ph type="ftr" sz="quarter" idx="11"/>
          </p:nvPr>
        </p:nvSpPr>
        <p:spPr>
          <a:xfrm>
            <a:off x="3124200" y="6245225"/>
            <a:ext cx="2895600" cy="476250"/>
          </a:xfrm>
          <a:prstGeom prst="rect">
            <a:avLst/>
          </a:prstGeom>
          <a:noFill/>
          <a:ln w="9525">
            <a:noFill/>
          </a:ln>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华文新魏" panose="02010800040101010101" pitchFamily="2" charset="-122"/>
                <a:cs typeface="+mn-cs"/>
              </a:rPr>
              <a:t>南京邮电大学光通信研究所</a:t>
            </a:r>
            <a:endParaRPr kumimoji="0" lang="en-US" altLang="zh-CN" sz="16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华文新魏" panose="02010800040101010101" pitchFamily="2" charset="-122"/>
              <a:cs typeface="+mn-cs"/>
            </a:endParaRPr>
          </a:p>
        </p:txBody>
      </p:sp>
      <p:sp>
        <p:nvSpPr>
          <p:cNvPr id="7" name="灯片编号占位符 6"/>
          <p:cNvSpPr>
            <a:spLocks noGrp="1"/>
          </p:cNvSpPr>
          <p:nvPr>
            <p:ph type="sldNum" sz="quarter" idx="12"/>
          </p:nvPr>
        </p:nvSpPr>
        <p:spPr>
          <a:xfrm>
            <a:off x="6553200" y="6245225"/>
            <a:ext cx="2133600" cy="476250"/>
          </a:xfrm>
          <a:prstGeom prst="rect">
            <a:avLst/>
          </a:prstGeom>
          <a:noFill/>
          <a:ln w="9525">
            <a:noFill/>
          </a:ln>
        </p:spPr>
        <p:txBody>
          <a:bodyPr/>
          <a:p>
            <a:pPr lvl="0" eaLnBrk="1" fontAlgn="base" hangingPunct="1"/>
            <a:fld id="{9A0DB2DC-4C9A-4742-B13C-FB6460FD3503}" type="slidenum">
              <a:rPr lang="en-US" altLang="zh-CN" strike="noStrike" noProof="1" dirty="0">
                <a:effectLst>
                  <a:outerShdw blurRad="38100" dist="38100" dir="2700000">
                    <a:srgbClr val="00000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600200"/>
            <a:ext cx="403860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a:xfrm>
            <a:off x="457200" y="6245225"/>
            <a:ext cx="2133600" cy="476250"/>
          </a:xfrm>
          <a:prstGeom prst="rect">
            <a:avLst/>
          </a:prstGeom>
          <a:noFill/>
          <a:ln w="9525">
            <a:noFill/>
          </a:ln>
        </p:spPr>
        <p:txBody>
          <a:bodyPr/>
          <a:p>
            <a:pPr marL="0" marR="0" lvl="0" indent="0" algn="l" defTabSz="914400" rtl="0" eaLnBrk="1" fontAlgn="base" latinLnBrk="0" hangingPunct="1">
              <a:lnSpc>
                <a:spcPct val="100000"/>
              </a:lnSpc>
              <a:spcBef>
                <a:spcPct val="0"/>
              </a:spcBef>
              <a:spcAft>
                <a:spcPct val="0"/>
              </a:spcAft>
              <a:buClrTx/>
              <a:buSzTx/>
              <a:buFontTx/>
              <a:buNone/>
              <a:defRPr/>
            </a:pPr>
            <a:fld id="{BAB63184-2C06-4CE7-9BB0-F3D8AADDA697}"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6" name="页脚占位符 5"/>
          <p:cNvSpPr>
            <a:spLocks noGrp="1"/>
          </p:cNvSpPr>
          <p:nvPr>
            <p:ph type="ftr" sz="quarter" idx="11"/>
          </p:nvPr>
        </p:nvSpPr>
        <p:spPr>
          <a:xfrm>
            <a:off x="3124200" y="6245225"/>
            <a:ext cx="2895600" cy="476250"/>
          </a:xfrm>
          <a:prstGeom prst="rect">
            <a:avLst/>
          </a:prstGeom>
          <a:noFill/>
          <a:ln w="9525">
            <a:noFill/>
          </a:ln>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华文新魏" panose="02010800040101010101" pitchFamily="2" charset="-122"/>
                <a:cs typeface="+mn-cs"/>
              </a:rPr>
              <a:t>南京邮电大学光通信研究所</a:t>
            </a:r>
            <a:endParaRPr kumimoji="0" lang="en-US" altLang="zh-CN" sz="1600" b="1"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华文新魏" panose="02010800040101010101" pitchFamily="2" charset="-122"/>
              <a:cs typeface="+mn-cs"/>
            </a:endParaRPr>
          </a:p>
        </p:txBody>
      </p:sp>
      <p:sp>
        <p:nvSpPr>
          <p:cNvPr id="7" name="灯片编号占位符 6"/>
          <p:cNvSpPr>
            <a:spLocks noGrp="1"/>
          </p:cNvSpPr>
          <p:nvPr>
            <p:ph type="sldNum" sz="quarter" idx="12"/>
          </p:nvPr>
        </p:nvSpPr>
        <p:spPr>
          <a:xfrm>
            <a:off x="6553200" y="6245225"/>
            <a:ext cx="2133600" cy="476250"/>
          </a:xfrm>
          <a:prstGeom prst="rect">
            <a:avLst/>
          </a:prstGeom>
          <a:noFill/>
          <a:ln w="9525">
            <a:noFill/>
          </a:ln>
        </p:spPr>
        <p:txBody>
          <a:bodyPr/>
          <a:p>
            <a:pPr lvl="0" eaLnBrk="1" fontAlgn="base" hangingPunct="1"/>
            <a:fld id="{9A0DB2DC-4C9A-4742-B13C-FB6460FD3503}" type="slidenum">
              <a:rPr lang="en-US" altLang="zh-CN" strike="noStrike" noProof="1" dirty="0">
                <a:effectLst>
                  <a:outerShdw blurRad="38100" dist="38100" dir="2700000">
                    <a:srgbClr val="00000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2051"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3075"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hyperlink" Target="http://baike.baidu.com/view/380224.htm"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w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wmf"/><Relationship Id="rId1" Type="http://schemas.openxmlformats.org/officeDocument/2006/relationships/image" Target="../media/image17.wm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wmf"/><Relationship Id="rId1" Type="http://schemas.openxmlformats.org/officeDocument/2006/relationships/image" Target="../media/image19.wmf"/></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2.xml"/><Relationship Id="rId2" Type="http://schemas.openxmlformats.org/officeDocument/2006/relationships/image" Target="../media/image21.wmf"/><Relationship Id="rId1"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jpeg"/><Relationship Id="rId2" Type="http://schemas.openxmlformats.org/officeDocument/2006/relationships/image" Target="NULL" TargetMode="External"/><Relationship Id="rId1" Type="http://schemas.openxmlformats.org/officeDocument/2006/relationships/image" Target="../media/image22.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32.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32.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3073"/>
          <p:cNvSpPr>
            <a:spLocks noGrp="1"/>
          </p:cNvSpPr>
          <p:nvPr>
            <p:ph type="ctrTitle"/>
          </p:nvPr>
        </p:nvSpPr>
        <p:spPr>
          <a:xfrm>
            <a:off x="611505" y="692150"/>
            <a:ext cx="7772400" cy="1470025"/>
          </a:xfrm>
        </p:spPr>
        <p:txBody>
          <a:bodyPr anchor="ctr" anchorCtr="0"/>
          <a:p>
            <a:pPr defTabSz="914400">
              <a:buClrTx/>
              <a:buSzTx/>
              <a:buFontTx/>
              <a:buNone/>
            </a:pPr>
            <a:r>
              <a:rPr lang="zh-CN" altLang="zh-CN" sz="4400" kern="1200" baseline="0">
                <a:latin typeface="隶书" panose="02010509060101010101" pitchFamily="49" charset="-122"/>
                <a:ea typeface="隶书" panose="02010509060101010101" pitchFamily="49" charset="-122"/>
                <a:cs typeface="+mj-cs"/>
              </a:rPr>
              <a:t>电子科学与技术导论</a:t>
            </a:r>
            <a:br>
              <a:rPr lang="zh-CN" altLang="zh-CN" sz="4400" kern="1200" baseline="0">
                <a:latin typeface="隶书" panose="02010509060101010101" pitchFamily="49" charset="-122"/>
                <a:ea typeface="隶书" panose="02010509060101010101" pitchFamily="49" charset="-122"/>
                <a:cs typeface="+mj-cs"/>
              </a:rPr>
            </a:br>
            <a:r>
              <a:rPr lang="zh-CN" sz="2400">
                <a:latin typeface="+mn-lt"/>
                <a:ea typeface="+mn-ea"/>
                <a:cs typeface="+mn-cs"/>
                <a:sym typeface="+mn-ea"/>
              </a:rPr>
              <a:t>智能微纳器件</a:t>
            </a:r>
            <a:r>
              <a:rPr lang="zh-CN" altLang="en-US" sz="2400">
                <a:latin typeface="+mn-lt"/>
                <a:ea typeface="+mn-ea"/>
                <a:cs typeface="+mn-cs"/>
                <a:sym typeface="+mn-ea"/>
              </a:rPr>
              <a:t>（</a:t>
            </a:r>
            <a:r>
              <a:rPr lang="en-US" altLang="zh-CN" sz="2400">
                <a:latin typeface="+mn-lt"/>
                <a:ea typeface="+mn-ea"/>
                <a:cs typeface="+mn-cs"/>
                <a:sym typeface="+mn-ea"/>
              </a:rPr>
              <a:t>2</a:t>
            </a:r>
            <a:r>
              <a:rPr lang="zh-CN" altLang="en-US" sz="2400">
                <a:latin typeface="+mn-lt"/>
                <a:ea typeface="+mn-ea"/>
                <a:cs typeface="+mn-cs"/>
                <a:sym typeface="+mn-ea"/>
              </a:rPr>
              <a:t>）</a:t>
            </a:r>
            <a:endParaRPr lang="zh-CN" altLang="zh-CN" sz="2400" kern="1200" baseline="0">
              <a:latin typeface="隶书" panose="02010509060101010101" pitchFamily="49" charset="-122"/>
              <a:ea typeface="隶书" panose="02010509060101010101" pitchFamily="49" charset="-122"/>
              <a:cs typeface="+mj-cs"/>
            </a:endParaRPr>
          </a:p>
        </p:txBody>
      </p:sp>
      <p:sp>
        <p:nvSpPr>
          <p:cNvPr id="8194" name="副标题 3074"/>
          <p:cNvSpPr>
            <a:spLocks noGrp="1"/>
          </p:cNvSpPr>
          <p:nvPr>
            <p:ph type="subTitle" idx="1"/>
          </p:nvPr>
        </p:nvSpPr>
        <p:spPr>
          <a:xfrm>
            <a:off x="1043940" y="2295525"/>
            <a:ext cx="7553960" cy="4150995"/>
          </a:xfrm>
        </p:spPr>
        <p:txBody>
          <a:bodyPr anchor="t" anchorCtr="0"/>
          <a:p>
            <a:pPr defTabSz="914400">
              <a:buClrTx/>
              <a:buSzTx/>
              <a:buFontTx/>
            </a:pPr>
            <a:endParaRPr lang="zh-CN" altLang="en-US" sz="3200" kern="1200" baseline="0">
              <a:latin typeface="+mn-lt"/>
              <a:ea typeface="+mn-ea"/>
              <a:cs typeface="+mn-cs"/>
            </a:endParaRPr>
          </a:p>
          <a:p>
            <a:pPr defTabSz="914400">
              <a:buClrTx/>
              <a:buSzTx/>
              <a:buFontTx/>
            </a:pPr>
            <a:r>
              <a:rPr lang="zh-CN" altLang="en-US" sz="2400" kern="1200" baseline="0">
                <a:latin typeface="+mn-lt"/>
                <a:ea typeface="+mn-ea"/>
                <a:cs typeface="+mn-cs"/>
              </a:rPr>
              <a:t>南京邮电大学  </a:t>
            </a:r>
            <a:endParaRPr lang="zh-CN" altLang="en-US" sz="2400" kern="1200" baseline="0">
              <a:latin typeface="+mn-lt"/>
              <a:ea typeface="+mn-ea"/>
              <a:cs typeface="+mn-cs"/>
            </a:endParaRPr>
          </a:p>
          <a:p>
            <a:pPr defTabSz="914400">
              <a:buClrTx/>
              <a:buSzTx/>
              <a:buFontTx/>
            </a:pPr>
            <a:r>
              <a:rPr lang="zh-CN" altLang="en-US" sz="2400" kern="1200" baseline="0">
                <a:latin typeface="+mn-lt"/>
                <a:ea typeface="+mn-ea"/>
                <a:cs typeface="+mn-cs"/>
              </a:rPr>
              <a:t>电子与光学工程学院  柔性电子（未来技术）学院  </a:t>
            </a:r>
            <a:endParaRPr lang="zh-CN" altLang="en-US" sz="2400" kern="1200" baseline="0">
              <a:latin typeface="+mn-lt"/>
              <a:ea typeface="+mn-ea"/>
              <a:cs typeface="+mn-cs"/>
            </a:endParaRPr>
          </a:p>
          <a:p>
            <a:pPr defTabSz="914400">
              <a:buClrTx/>
              <a:buSzTx/>
              <a:buFontTx/>
            </a:pPr>
            <a:endParaRPr lang="zh-CN" altLang="en-US" sz="2400" kern="1200" baseline="0">
              <a:latin typeface="+mn-lt"/>
              <a:ea typeface="+mn-ea"/>
              <a:cs typeface="+mn-cs"/>
            </a:endParaRPr>
          </a:p>
          <a:p>
            <a:pPr defTabSz="914400">
              <a:buClrTx/>
              <a:buSzTx/>
              <a:buFontTx/>
            </a:pPr>
            <a:r>
              <a:rPr lang="zh-CN" altLang="en-US" sz="2400" kern="1200" baseline="0">
                <a:latin typeface="+mn-lt"/>
                <a:ea typeface="+mn-ea"/>
                <a:cs typeface="+mn-cs"/>
              </a:rPr>
              <a:t>陈将伟</a:t>
            </a:r>
            <a:endParaRPr lang="zh-CN" altLang="en-US" sz="2400" kern="1200" baseline="0">
              <a:latin typeface="+mn-lt"/>
              <a:ea typeface="+mn-ea"/>
              <a:cs typeface="+mn-cs"/>
            </a:endParaRPr>
          </a:p>
          <a:p>
            <a:pPr algn="l" defTabSz="914400">
              <a:buClrTx/>
              <a:buSzTx/>
              <a:buFontTx/>
            </a:pPr>
            <a:endParaRPr lang="zh-CN" altLang="en-US" sz="2400" kern="1200" baseline="0">
              <a:latin typeface="+mn-lt"/>
              <a:ea typeface="+mn-ea"/>
              <a:cs typeface="+mn-cs"/>
            </a:endParaRPr>
          </a:p>
          <a:p>
            <a:pPr algn="l" defTabSz="914400">
              <a:buClrTx/>
              <a:buSzTx/>
              <a:buFontTx/>
            </a:pPr>
            <a:r>
              <a:rPr lang="zh-CN" altLang="en-US" kern="1200" baseline="0">
                <a:latin typeface="+mn-lt"/>
                <a:ea typeface="+mn-ea"/>
                <a:cs typeface="+mn-cs"/>
              </a:rPr>
              <a:t>联系方式：手机   </a:t>
            </a:r>
            <a:r>
              <a:rPr lang="en-US" altLang="zh-CN" kern="1200" baseline="0">
                <a:latin typeface="+mn-lt"/>
                <a:ea typeface="+mn-ea"/>
                <a:cs typeface="+mn-cs"/>
              </a:rPr>
              <a:t>13776413469</a:t>
            </a:r>
            <a:endParaRPr lang="en-US" altLang="zh-CN" kern="1200" baseline="0">
              <a:latin typeface="+mn-lt"/>
              <a:ea typeface="+mn-ea"/>
              <a:cs typeface="+mn-cs"/>
            </a:endParaRPr>
          </a:p>
          <a:p>
            <a:pPr algn="just" defTabSz="914400">
              <a:buClrTx/>
              <a:buSzTx/>
              <a:buFontTx/>
            </a:pPr>
            <a:r>
              <a:rPr lang="zh-CN" altLang="en-US" kern="1200" baseline="0">
                <a:latin typeface="+mn-lt"/>
                <a:ea typeface="+mn-ea"/>
                <a:cs typeface="+mn-cs"/>
              </a:rPr>
              <a:t>                  邮箱   </a:t>
            </a:r>
            <a:r>
              <a:rPr lang="en-US" altLang="zh-CN" kern="1200" baseline="0">
                <a:latin typeface="+mn-lt"/>
                <a:ea typeface="+mn-ea"/>
                <a:cs typeface="+mn-cs"/>
              </a:rPr>
              <a:t>20100005@njupt.edu.cn</a:t>
            </a:r>
            <a:endParaRPr lang="en-US" altLang="zh-CN" kern="1200" baseline="0">
              <a:latin typeface="+mn-lt"/>
              <a:ea typeface="+mn-ea"/>
              <a:cs typeface="+mn-cs"/>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内容占位符 2"/>
          <p:cNvSpPr>
            <a:spLocks noGrp="1"/>
          </p:cNvSpPr>
          <p:nvPr>
            <p:ph idx="1"/>
          </p:nvPr>
        </p:nvSpPr>
        <p:spPr>
          <a:xfrm>
            <a:off x="1063625" y="2637155"/>
            <a:ext cx="6981825" cy="2328545"/>
          </a:xfrm>
        </p:spPr>
        <p:txBody>
          <a:bodyPr anchor="t" anchorCtr="0"/>
          <a:p>
            <a:pPr>
              <a:lnSpc>
                <a:spcPct val="150000"/>
              </a:lnSpc>
              <a:spcBef>
                <a:spcPct val="0"/>
              </a:spcBef>
            </a:pPr>
            <a:r>
              <a:rPr lang="zh-CN" altLang="en-US" sz="2000"/>
              <a:t>微电子技术是建立在以</a:t>
            </a:r>
            <a:r>
              <a:rPr lang="zh-CN" altLang="en-US" sz="2000">
                <a:solidFill>
                  <a:srgbClr val="FF0000"/>
                </a:solidFill>
              </a:rPr>
              <a:t>集成电路为核心</a:t>
            </a:r>
            <a:r>
              <a:rPr lang="zh-CN" altLang="en-US" sz="2000"/>
              <a:t>的各种半导体器件基础上的高新电子技术，对</a:t>
            </a:r>
            <a:r>
              <a:rPr lang="zh-CN" altLang="en-US" sz="2000">
                <a:solidFill>
                  <a:srgbClr val="FF0000"/>
                </a:solidFill>
              </a:rPr>
              <a:t>信息时代</a:t>
            </a:r>
            <a:r>
              <a:rPr lang="zh-CN" altLang="en-US" sz="2000"/>
              <a:t>具有巨大的影响。</a:t>
            </a:r>
            <a:endParaRPr lang="zh-CN" altLang="en-US" sz="2000"/>
          </a:p>
        </p:txBody>
      </p:sp>
      <p:sp>
        <p:nvSpPr>
          <p:cNvPr id="16386" name="文本框 1"/>
          <p:cNvSpPr txBox="1"/>
          <p:nvPr/>
        </p:nvSpPr>
        <p:spPr>
          <a:xfrm>
            <a:off x="1835785" y="1341120"/>
            <a:ext cx="4422775" cy="582613"/>
          </a:xfrm>
          <a:prstGeom prst="rect">
            <a:avLst/>
          </a:prstGeom>
          <a:noFill/>
          <a:ln w="9525">
            <a:noFill/>
          </a:ln>
        </p:spPr>
        <p:txBody>
          <a:bodyPr wrap="none" anchor="t" anchorCtr="0">
            <a:spAutoFit/>
          </a:bodyPr>
          <a:p>
            <a:r>
              <a:rPr lang="en-US" altLang="zh-CN" sz="3200" b="1">
                <a:latin typeface="Arial" panose="020B0604020202020204" pitchFamily="34" charset="0"/>
                <a:ea typeface="宋体" panose="02010600030101010101" pitchFamily="2" charset="-122"/>
              </a:rPr>
              <a:t>1.2</a:t>
            </a:r>
            <a:r>
              <a:rPr lang="zh-CN" altLang="zh-CN" sz="3200" b="1">
                <a:latin typeface="Arial" panose="020B0604020202020204" pitchFamily="34" charset="0"/>
                <a:ea typeface="宋体" panose="02010600030101010101" pitchFamily="2" charset="-122"/>
              </a:rPr>
              <a:t>、微电子技术的地位</a:t>
            </a:r>
            <a:endParaRPr lang="zh-CN" altLang="en-US" sz="3200" b="1">
              <a:latin typeface="Arial" panose="020B0604020202020204" pitchFamily="34"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99160" y="548640"/>
            <a:ext cx="5777230" cy="1143000"/>
          </a:xfrm>
        </p:spPr>
        <p:txBody>
          <a:bodyPr vert="horz" wrap="square" lIns="91440" tIns="45720" rIns="91440" bIns="45720" numCol="1" anchor="ctr" anchorCtr="0" compatLnSpc="1"/>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j-lt"/>
                <a:ea typeface="+mj-ea"/>
                <a:cs typeface="+mj-cs"/>
              </a:rPr>
              <a:t>以微电子学为代表的第三次技术革命</a:t>
            </a:r>
            <a:endParaRPr kumimoji="0" lang="zh-CN" altLang="en-US" sz="20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j-lt"/>
              <a:ea typeface="+mj-ea"/>
              <a:cs typeface="+mj-cs"/>
            </a:endParaRPr>
          </a:p>
        </p:txBody>
      </p:sp>
      <p:sp>
        <p:nvSpPr>
          <p:cNvPr id="8194" name="内容占位符 2"/>
          <p:cNvSpPr>
            <a:spLocks noGrp="1"/>
          </p:cNvSpPr>
          <p:nvPr>
            <p:ph idx="1"/>
          </p:nvPr>
        </p:nvSpPr>
        <p:spPr>
          <a:xfrm>
            <a:off x="977265" y="1600200"/>
            <a:ext cx="5544185" cy="4526280"/>
          </a:xfrm>
        </p:spPr>
        <p:txBody>
          <a:bodyPr vert="horz" wrap="square" lIns="91440" tIns="45720" rIns="91440" bIns="45720" anchor="t"/>
          <a:p>
            <a:pPr marL="342900" marR="0" indent="0" algn="l" defTabSz="914400" rtl="0" eaLnBrk="1" fontAlgn="base" latinLnBrk="0" hangingPunct="1">
              <a:lnSpc>
                <a:spcPct val="150000"/>
              </a:lnSpc>
              <a:spcBef>
                <a:spcPts val="0"/>
              </a:spcBef>
              <a:spcAft>
                <a:spcPct val="0"/>
              </a:spcAft>
              <a:buClrTx/>
              <a:buSzTx/>
              <a:buFontTx/>
              <a:buChar char="•"/>
            </a:pPr>
            <a:r>
              <a:rPr kumimoji="0" lang="zh-CN" altLang="en-US" sz="2000" b="0" i="0" u="none" strike="noStrike" kern="1200" cap="none" spc="0" normalizeH="0" baseline="0" noProof="1" dirty="0">
                <a:solidFill>
                  <a:schemeClr val="tx1"/>
                </a:solidFill>
                <a:latin typeface="+mn-lt"/>
                <a:ea typeface="+mn-ea"/>
                <a:cs typeface="+mn-cs"/>
              </a:rPr>
              <a:t>第一次技术革命：蒸汽机（</a:t>
            </a:r>
            <a:r>
              <a:rPr kumimoji="0" lang="en-US" altLang="zh-CN" sz="2000" b="0" i="0" u="none" strike="noStrike" kern="1200" cap="none" spc="0" normalizeH="0" baseline="0" noProof="1" dirty="0">
                <a:solidFill>
                  <a:schemeClr val="tx1"/>
                </a:solidFill>
                <a:latin typeface="+mn-lt"/>
                <a:ea typeface="+mn-ea"/>
                <a:cs typeface="+mn-cs"/>
              </a:rPr>
              <a:t>1774</a:t>
            </a:r>
            <a:r>
              <a:rPr kumimoji="0" lang="zh-CN" altLang="en-US" sz="2000" b="0" i="0" u="none" strike="noStrike" kern="1200" cap="none" spc="0" normalizeH="0" baseline="0" noProof="1" dirty="0">
                <a:solidFill>
                  <a:schemeClr val="tx1"/>
                </a:solidFill>
                <a:latin typeface="+mn-lt"/>
                <a:ea typeface="+mn-ea"/>
                <a:cs typeface="+mn-cs"/>
              </a:rPr>
              <a:t>）</a:t>
            </a:r>
            <a:endParaRPr kumimoji="0" lang="en-US" altLang="zh-CN" sz="2000" b="0" i="0" u="none" strike="noStrike" kern="1200" cap="none" spc="0" normalizeH="0" baseline="0" noProof="1" dirty="0">
              <a:solidFill>
                <a:schemeClr val="tx1"/>
              </a:solidFill>
              <a:latin typeface="+mn-lt"/>
              <a:ea typeface="+mn-ea"/>
              <a:cs typeface="+mn-cs"/>
            </a:endParaRPr>
          </a:p>
          <a:p>
            <a:pPr marL="742950" marR="0" lvl="1" indent="0" algn="l" defTabSz="914400" rtl="0" eaLnBrk="1" fontAlgn="base" latinLnBrk="0" hangingPunct="1">
              <a:lnSpc>
                <a:spcPct val="150000"/>
              </a:lnSpc>
              <a:spcBef>
                <a:spcPts val="0"/>
              </a:spcBef>
              <a:spcAft>
                <a:spcPct val="0"/>
              </a:spcAft>
              <a:buClrTx/>
              <a:buSzTx/>
              <a:buFontTx/>
              <a:buChar char="–"/>
            </a:pPr>
            <a:r>
              <a:rPr kumimoji="0" lang="zh-CN" altLang="en-US" sz="2000" b="0" i="0" u="none" strike="noStrike" kern="1200" cap="none" spc="0" normalizeH="0" baseline="0" noProof="1" dirty="0">
                <a:solidFill>
                  <a:schemeClr val="tx1"/>
                </a:solidFill>
                <a:latin typeface="+mn-lt"/>
                <a:ea typeface="+mn-ea"/>
                <a:cs typeface="+mn-cs"/>
              </a:rPr>
              <a:t>机械代替了人力</a:t>
            </a:r>
            <a:endParaRPr kumimoji="0" lang="en-US" altLang="zh-CN" sz="2000" b="0" i="0" u="none" strike="noStrike" kern="1200" cap="none" spc="0" normalizeH="0" baseline="0" noProof="1" dirty="0">
              <a:solidFill>
                <a:schemeClr val="tx1"/>
              </a:solidFill>
              <a:latin typeface="+mn-lt"/>
              <a:ea typeface="+mn-ea"/>
              <a:cs typeface="+mn-cs"/>
            </a:endParaRPr>
          </a:p>
          <a:p>
            <a:pPr marL="342900" marR="0" indent="0" algn="l" defTabSz="914400" rtl="0" eaLnBrk="1" fontAlgn="base" latinLnBrk="0" hangingPunct="1">
              <a:lnSpc>
                <a:spcPct val="150000"/>
              </a:lnSpc>
              <a:spcBef>
                <a:spcPts val="0"/>
              </a:spcBef>
              <a:spcAft>
                <a:spcPct val="0"/>
              </a:spcAft>
              <a:buClrTx/>
              <a:buSzTx/>
              <a:buFontTx/>
              <a:buChar char="•"/>
            </a:pPr>
            <a:r>
              <a:rPr kumimoji="0" lang="zh-CN" altLang="en-US" sz="2000" b="0" i="0" u="none" strike="noStrike" kern="1200" cap="none" spc="0" normalizeH="0" baseline="0" noProof="1" dirty="0">
                <a:solidFill>
                  <a:schemeClr val="tx1"/>
                </a:solidFill>
                <a:latin typeface="+mn-lt"/>
                <a:ea typeface="+mn-ea"/>
                <a:cs typeface="+mn-cs"/>
              </a:rPr>
              <a:t>第二次技术革命：电磁学（</a:t>
            </a:r>
            <a:r>
              <a:rPr kumimoji="0" lang="en-US" altLang="zh-CN" sz="2000" b="0" i="0" u="none" strike="noStrike" kern="1200" cap="none" spc="0" normalizeH="0" baseline="0" noProof="1" dirty="0">
                <a:solidFill>
                  <a:schemeClr val="tx1"/>
                </a:solidFill>
                <a:latin typeface="+mn-lt"/>
                <a:ea typeface="+mn-ea"/>
                <a:cs typeface="+mn-cs"/>
              </a:rPr>
              <a:t>1820</a:t>
            </a:r>
            <a:r>
              <a:rPr kumimoji="0" lang="zh-CN" altLang="en-US" sz="2000" b="0" i="0" u="none" strike="noStrike" kern="1200" cap="none" spc="0" normalizeH="0" baseline="0" noProof="1" dirty="0">
                <a:solidFill>
                  <a:schemeClr val="tx1"/>
                </a:solidFill>
                <a:latin typeface="+mn-lt"/>
                <a:ea typeface="+mn-ea"/>
                <a:cs typeface="+mn-cs"/>
              </a:rPr>
              <a:t>）</a:t>
            </a:r>
            <a:endParaRPr kumimoji="0" lang="en-US" altLang="zh-CN" sz="2000" b="0" i="0" u="none" strike="noStrike" kern="1200" cap="none" spc="0" normalizeH="0" baseline="0" noProof="1" dirty="0">
              <a:solidFill>
                <a:schemeClr val="tx1"/>
              </a:solidFill>
              <a:latin typeface="+mn-lt"/>
              <a:ea typeface="+mn-ea"/>
              <a:cs typeface="+mn-cs"/>
            </a:endParaRPr>
          </a:p>
          <a:p>
            <a:pPr marL="742950" marR="0" lvl="1" indent="0" algn="l" defTabSz="914400" rtl="0" eaLnBrk="1" fontAlgn="base" latinLnBrk="0" hangingPunct="1">
              <a:lnSpc>
                <a:spcPct val="150000"/>
              </a:lnSpc>
              <a:spcBef>
                <a:spcPts val="0"/>
              </a:spcBef>
              <a:spcAft>
                <a:spcPct val="0"/>
              </a:spcAft>
              <a:buClrTx/>
              <a:buSzTx/>
              <a:buFontTx/>
              <a:buChar char="–"/>
            </a:pPr>
            <a:r>
              <a:rPr kumimoji="0" lang="zh-CN" altLang="en-US" sz="2000" b="0" i="0" u="none" strike="noStrike" kern="1200" cap="none" spc="0" normalizeH="0" baseline="0" noProof="1" dirty="0">
                <a:solidFill>
                  <a:schemeClr val="tx1"/>
                </a:solidFill>
                <a:latin typeface="+mn-lt"/>
                <a:ea typeface="+mn-ea"/>
                <a:cs typeface="+mn-cs"/>
              </a:rPr>
              <a:t>实现了能量形态的自由转换</a:t>
            </a:r>
            <a:endParaRPr kumimoji="0" lang="en-US" altLang="zh-CN" sz="2000" b="0" i="0" u="none" strike="noStrike" kern="1200" cap="none" spc="0" normalizeH="0" baseline="0" noProof="1" dirty="0">
              <a:solidFill>
                <a:schemeClr val="tx1"/>
              </a:solidFill>
              <a:latin typeface="+mn-lt"/>
              <a:ea typeface="+mn-ea"/>
              <a:cs typeface="+mn-cs"/>
            </a:endParaRPr>
          </a:p>
          <a:p>
            <a:pPr marL="342900" marR="0" indent="0" algn="l" defTabSz="914400" rtl="0" eaLnBrk="1" fontAlgn="base" latinLnBrk="0" hangingPunct="1">
              <a:lnSpc>
                <a:spcPct val="150000"/>
              </a:lnSpc>
              <a:spcBef>
                <a:spcPts val="0"/>
              </a:spcBef>
              <a:spcAft>
                <a:spcPct val="0"/>
              </a:spcAft>
              <a:buClrTx/>
              <a:buSzTx/>
              <a:buFontTx/>
              <a:buChar char="•"/>
            </a:pPr>
            <a:r>
              <a:rPr kumimoji="0" lang="zh-CN" altLang="en-US" sz="2000" b="0" i="0" u="none" strike="noStrike" kern="1200" cap="none" spc="0" normalizeH="0" baseline="0" noProof="1" dirty="0">
                <a:solidFill>
                  <a:schemeClr val="tx1"/>
                </a:solidFill>
                <a:latin typeface="+mn-lt"/>
                <a:ea typeface="+mn-ea"/>
                <a:cs typeface="+mn-cs"/>
              </a:rPr>
              <a:t>第三次技术革命：</a:t>
            </a:r>
            <a:r>
              <a:rPr kumimoji="0" lang="zh-CN" altLang="en-US" sz="2000" b="0" i="0" u="none" strike="noStrike" kern="1200" cap="none" spc="0" normalizeH="0" baseline="0" noProof="1" dirty="0">
                <a:solidFill>
                  <a:srgbClr val="FF0000"/>
                </a:solidFill>
                <a:latin typeface="+mn-lt"/>
                <a:ea typeface="+mn-ea"/>
                <a:cs typeface="+mn-cs"/>
              </a:rPr>
              <a:t>代表性技术</a:t>
            </a:r>
            <a:r>
              <a:rPr kumimoji="0" lang="en-US" altLang="zh-CN" sz="2000" b="0" i="0" u="none" strike="noStrike" kern="1200" cap="none" spc="0" normalizeH="0" baseline="0" noProof="1" dirty="0">
                <a:solidFill>
                  <a:srgbClr val="FF0000"/>
                </a:solidFill>
                <a:latin typeface="+mn-lt"/>
                <a:ea typeface="+mn-ea"/>
                <a:cs typeface="+mn-cs"/>
              </a:rPr>
              <a:t>--</a:t>
            </a:r>
            <a:r>
              <a:rPr kumimoji="0" lang="zh-CN" altLang="en-US" sz="2000" b="0" i="0" u="none" strike="noStrike" kern="1200" cap="none" spc="0" normalizeH="0" baseline="0" noProof="1" dirty="0">
                <a:solidFill>
                  <a:srgbClr val="FF0000"/>
                </a:solidFill>
                <a:latin typeface="+mn-lt"/>
                <a:ea typeface="+mn-ea"/>
                <a:cs typeface="+mn-cs"/>
              </a:rPr>
              <a:t>微电子技术</a:t>
            </a:r>
            <a:endParaRPr kumimoji="0" lang="en-US" altLang="zh-CN" sz="2000" b="0" i="0" u="none" strike="noStrike" kern="1200" cap="none" spc="0" normalizeH="0" baseline="0" noProof="1" dirty="0">
              <a:solidFill>
                <a:schemeClr val="tx1"/>
              </a:solidFill>
              <a:latin typeface="+mn-lt"/>
              <a:ea typeface="+mn-ea"/>
              <a:cs typeface="+mn-cs"/>
            </a:endParaRPr>
          </a:p>
          <a:p>
            <a:pPr marL="742950" marR="0" lvl="1" indent="0" algn="l" defTabSz="914400" rtl="0" eaLnBrk="1" fontAlgn="base" latinLnBrk="0" hangingPunct="1">
              <a:lnSpc>
                <a:spcPct val="150000"/>
              </a:lnSpc>
              <a:spcBef>
                <a:spcPts val="0"/>
              </a:spcBef>
              <a:spcAft>
                <a:spcPct val="0"/>
              </a:spcAft>
              <a:buClrTx/>
              <a:buSzTx/>
              <a:buFontTx/>
              <a:buChar char="–"/>
            </a:pPr>
            <a:r>
              <a:rPr kumimoji="0" lang="zh-CN" altLang="en-US" sz="2000" b="0" i="0" u="none" strike="noStrike" kern="1200" cap="none" spc="0" normalizeH="0" baseline="0" noProof="1" dirty="0">
                <a:solidFill>
                  <a:schemeClr val="tx1"/>
                </a:solidFill>
                <a:latin typeface="+mn-lt"/>
                <a:ea typeface="+mn-ea"/>
                <a:cs typeface="+mn-cs"/>
              </a:rPr>
              <a:t>实现了信息状态的自由转换</a:t>
            </a:r>
            <a:endParaRPr kumimoji="0" lang="en-US" altLang="zh-CN" sz="2000" b="0" i="0" u="none" strike="noStrike" kern="1200" cap="none" spc="0" normalizeH="0" baseline="0" noProof="1" dirty="0">
              <a:solidFill>
                <a:schemeClr val="tx1"/>
              </a:solidFill>
              <a:latin typeface="+mn-lt"/>
              <a:ea typeface="+mn-ea"/>
              <a:cs typeface="+mn-cs"/>
            </a:endParaRPr>
          </a:p>
          <a:p>
            <a:pPr marL="742950" marR="0" lvl="1" indent="0" algn="l" defTabSz="914400" rtl="0" eaLnBrk="1" fontAlgn="base" latinLnBrk="0" hangingPunct="1">
              <a:lnSpc>
                <a:spcPct val="150000"/>
              </a:lnSpc>
              <a:spcBef>
                <a:spcPts val="0"/>
              </a:spcBef>
              <a:spcAft>
                <a:spcPct val="0"/>
              </a:spcAft>
              <a:buClrTx/>
              <a:buSzTx/>
              <a:buFontTx/>
              <a:buChar char="–"/>
            </a:pPr>
            <a:r>
              <a:rPr kumimoji="0" lang="zh-CN" altLang="en-US" sz="2000" b="0" i="0" u="none" strike="noStrike" kern="1200" cap="none" spc="0" normalizeH="0" baseline="0" noProof="1" dirty="0">
                <a:solidFill>
                  <a:schemeClr val="tx1"/>
                </a:solidFill>
                <a:latin typeface="+mn-lt"/>
                <a:ea typeface="+mn-ea"/>
                <a:cs typeface="+mn-cs"/>
              </a:rPr>
              <a:t>微电子技术是信息技术革命的技术基础</a:t>
            </a:r>
            <a:endParaRPr kumimoji="0" lang="zh-CN" altLang="en-US" sz="2000" b="0" i="0" u="none" strike="noStrike" kern="1200" cap="none" spc="0" normalizeH="0" baseline="0" noProof="1" dirty="0">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2000" b="0" i="0" u="none" strike="noStrike" kern="1200" cap="none" spc="0" normalizeH="0" baseline="0" noProof="1" dirty="0">
              <a:solidFill>
                <a:schemeClr val="tx1"/>
              </a:solidFill>
              <a:latin typeface="+mn-lt"/>
              <a:ea typeface="+mn-ea"/>
              <a:cs typeface="+mn-cs"/>
            </a:endParaRPr>
          </a:p>
        </p:txBody>
      </p:sp>
      <p:pic>
        <p:nvPicPr>
          <p:cNvPr id="17411" name="图片 2"/>
          <p:cNvPicPr>
            <a:picLocks noChangeAspect="1"/>
          </p:cNvPicPr>
          <p:nvPr/>
        </p:nvPicPr>
        <p:blipFill>
          <a:blip r:embed="rId1"/>
          <a:stretch>
            <a:fillRect/>
          </a:stretch>
        </p:blipFill>
        <p:spPr>
          <a:xfrm>
            <a:off x="6804025" y="1339850"/>
            <a:ext cx="1570038" cy="1346200"/>
          </a:xfrm>
          <a:prstGeom prst="rect">
            <a:avLst/>
          </a:prstGeom>
          <a:noFill/>
          <a:ln w="9525">
            <a:noFill/>
          </a:ln>
        </p:spPr>
      </p:pic>
      <p:pic>
        <p:nvPicPr>
          <p:cNvPr id="17412" name="图片 3"/>
          <p:cNvPicPr>
            <a:picLocks noChangeAspect="1"/>
          </p:cNvPicPr>
          <p:nvPr/>
        </p:nvPicPr>
        <p:blipFill>
          <a:blip r:embed="rId2"/>
          <a:stretch>
            <a:fillRect/>
          </a:stretch>
        </p:blipFill>
        <p:spPr>
          <a:xfrm>
            <a:off x="6877050" y="2924175"/>
            <a:ext cx="1614488" cy="1262063"/>
          </a:xfrm>
          <a:prstGeom prst="rect">
            <a:avLst/>
          </a:prstGeom>
          <a:noFill/>
          <a:ln w="9525">
            <a:noFill/>
          </a:ln>
        </p:spPr>
      </p:pic>
      <p:pic>
        <p:nvPicPr>
          <p:cNvPr id="17413" name="图片 4"/>
          <p:cNvPicPr>
            <a:picLocks noChangeAspect="1"/>
          </p:cNvPicPr>
          <p:nvPr/>
        </p:nvPicPr>
        <p:blipFill>
          <a:blip r:embed="rId3"/>
          <a:stretch>
            <a:fillRect/>
          </a:stretch>
        </p:blipFill>
        <p:spPr>
          <a:xfrm>
            <a:off x="6877050" y="4424363"/>
            <a:ext cx="1746250" cy="1001712"/>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内容占位符 2"/>
          <p:cNvSpPr>
            <a:spLocks noGrp="1"/>
          </p:cNvSpPr>
          <p:nvPr>
            <p:ph idx="1"/>
          </p:nvPr>
        </p:nvSpPr>
        <p:spPr>
          <a:xfrm>
            <a:off x="1259840" y="1196975"/>
            <a:ext cx="6811645" cy="3728085"/>
          </a:xfrm>
        </p:spPr>
        <p:txBody>
          <a:bodyPr anchor="t" anchorCtr="0"/>
          <a:p>
            <a:pPr>
              <a:lnSpc>
                <a:spcPct val="150000"/>
              </a:lnSpc>
              <a:spcBef>
                <a:spcPct val="0"/>
              </a:spcBef>
            </a:pPr>
            <a:r>
              <a:rPr lang="zh-CN" altLang="en-US" sz="2000"/>
              <a:t>微电子技术影响着一个国家的综合国力，以及人们的工作方式、生活方式和思维方式，被看作是新技术革命的</a:t>
            </a:r>
            <a:r>
              <a:rPr lang="zh-CN" altLang="en-US" sz="2000">
                <a:solidFill>
                  <a:srgbClr val="1D41D5"/>
                </a:solidFill>
              </a:rPr>
              <a:t>核心技术</a:t>
            </a:r>
            <a:r>
              <a:rPr lang="zh-CN" altLang="en-US" sz="2000"/>
              <a:t>。</a:t>
            </a:r>
            <a:endParaRPr lang="zh-CN" altLang="en-US" sz="2000"/>
          </a:p>
          <a:p>
            <a:pPr>
              <a:lnSpc>
                <a:spcPct val="150000"/>
              </a:lnSpc>
              <a:spcBef>
                <a:spcPct val="0"/>
              </a:spcBef>
            </a:pPr>
            <a:r>
              <a:rPr lang="zh-CN" altLang="en-US" sz="2000"/>
              <a:t>没有微电子就没有今天的信息产业，就不可能有计算机、现代通信、网络等产业的发展，就没有今天的信息社会。</a:t>
            </a:r>
            <a:endParaRPr lang="zh-CN" altLang="en-US" sz="2000"/>
          </a:p>
          <a:p>
            <a:pPr>
              <a:lnSpc>
                <a:spcPct val="150000"/>
              </a:lnSpc>
              <a:spcBef>
                <a:spcPct val="0"/>
              </a:spcBef>
            </a:pPr>
            <a:r>
              <a:rPr lang="zh-CN" altLang="en-US" sz="2000"/>
              <a:t>许多国家都把微电子技术作为重要的战略技术加以高度重视，并投入大量的人力、财力和物力进行研究和开发。</a:t>
            </a:r>
            <a:endParaRPr lang="zh-CN" altLang="en-US"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920750" y="1484630"/>
            <a:ext cx="7351395" cy="3038475"/>
          </a:xfrm>
        </p:spPr>
        <p:txBody>
          <a:bodyPr/>
          <a:p>
            <a:pPr marL="0" indent="0" algn="ctr">
              <a:lnSpc>
                <a:spcPct val="150000"/>
              </a:lnSpc>
              <a:spcBef>
                <a:spcPts val="0"/>
              </a:spcBef>
              <a:buNone/>
            </a:pPr>
            <a:r>
              <a:rPr lang="en-US" altLang="zh-CN" dirty="0">
                <a:solidFill>
                  <a:schemeClr val="tx2"/>
                </a:solidFill>
                <a:latin typeface="隶书" panose="02010509060101010101" pitchFamily="49" charset="-122"/>
                <a:ea typeface="隶书" panose="02010509060101010101" pitchFamily="49" charset="-122"/>
                <a:sym typeface="+mn-ea"/>
              </a:rPr>
              <a:t>1.3  </a:t>
            </a:r>
            <a:r>
              <a:rPr lang="zh-CN" altLang="en-US" dirty="0">
                <a:solidFill>
                  <a:schemeClr val="tx2"/>
                </a:solidFill>
                <a:latin typeface="隶书" panose="02010509060101010101" pitchFamily="49" charset="-122"/>
                <a:ea typeface="隶书" panose="02010509060101010101" pitchFamily="49" charset="-122"/>
                <a:sym typeface="+mn-ea"/>
              </a:rPr>
              <a:t>微电子学发展前景</a:t>
            </a:r>
            <a:endParaRPr lang="zh-CN" altLang="en-US" dirty="0">
              <a:solidFill>
                <a:schemeClr val="tx2"/>
              </a:solidFill>
              <a:latin typeface="隶书" panose="02010509060101010101" pitchFamily="49" charset="-122"/>
              <a:ea typeface="隶书" panose="02010509060101010101" pitchFamily="49" charset="-122"/>
            </a:endParaRPr>
          </a:p>
          <a:p>
            <a:pPr marL="0" indent="0">
              <a:lnSpc>
                <a:spcPct val="150000"/>
              </a:lnSpc>
              <a:spcBef>
                <a:spcPts val="0"/>
              </a:spcBef>
              <a:buNone/>
            </a:pPr>
            <a:endParaRPr lang="en-US" altLang="zh-CN" sz="2400" dirty="0">
              <a:solidFill>
                <a:schemeClr val="tx1"/>
              </a:solidFill>
              <a:latin typeface="Arial" panose="020B0604020202020204" pitchFamily="34" charset="0"/>
              <a:ea typeface="宋体" panose="02010600030101010101" pitchFamily="2" charset="-122"/>
              <a:sym typeface="+mn-ea"/>
            </a:endParaRPr>
          </a:p>
          <a:p>
            <a:pPr marL="0" indent="0">
              <a:lnSpc>
                <a:spcPct val="150000"/>
              </a:lnSpc>
              <a:spcBef>
                <a:spcPts val="0"/>
              </a:spcBef>
              <a:buNone/>
            </a:pPr>
            <a:r>
              <a:rPr lang="en-US" altLang="zh-CN" sz="2000" dirty="0">
                <a:solidFill>
                  <a:schemeClr val="tx1"/>
                </a:solidFill>
                <a:latin typeface="Arial" panose="020B0604020202020204" pitchFamily="34" charset="0"/>
                <a:ea typeface="宋体" panose="02010600030101010101" pitchFamily="2" charset="-122"/>
                <a:sym typeface="+mn-ea"/>
              </a:rPr>
              <a:t>1.3.1  21</a:t>
            </a:r>
            <a:r>
              <a:rPr lang="zh-CN" altLang="en-US" sz="2000" dirty="0">
                <a:solidFill>
                  <a:schemeClr val="tx1"/>
                </a:solidFill>
                <a:latin typeface="Arial" panose="020B0604020202020204" pitchFamily="34" charset="0"/>
                <a:ea typeface="宋体" panose="02010600030101010101" pitchFamily="2" charset="-122"/>
                <a:sym typeface="+mn-ea"/>
              </a:rPr>
              <a:t>世纪初仍将以硅基</a:t>
            </a:r>
            <a:r>
              <a:rPr lang="en-US" altLang="zh-CN" sz="2000" dirty="0">
                <a:solidFill>
                  <a:schemeClr val="tx1"/>
                </a:solidFill>
                <a:latin typeface="Arial" panose="020B0604020202020204" pitchFamily="34" charset="0"/>
                <a:ea typeface="宋体" panose="02010600030101010101" pitchFamily="2" charset="-122"/>
                <a:sym typeface="+mn-ea"/>
              </a:rPr>
              <a:t>CMOS</a:t>
            </a:r>
            <a:r>
              <a:rPr lang="zh-CN" altLang="en-US" sz="2000" dirty="0">
                <a:solidFill>
                  <a:schemeClr val="tx1"/>
                </a:solidFill>
                <a:latin typeface="Arial" panose="020B0604020202020204" pitchFamily="34" charset="0"/>
                <a:ea typeface="宋体" panose="02010600030101010101" pitchFamily="2" charset="-122"/>
                <a:sym typeface="+mn-ea"/>
              </a:rPr>
              <a:t>电路为主流</a:t>
            </a:r>
            <a:endParaRPr lang="zh-CN" altLang="en-US" sz="2000" dirty="0">
              <a:solidFill>
                <a:schemeClr val="tx1"/>
              </a:solidFill>
              <a:latin typeface="Arial" panose="020B0604020202020204" pitchFamily="34" charset="0"/>
              <a:ea typeface="宋体" panose="02010600030101010101" pitchFamily="2" charset="-122"/>
              <a:sym typeface="+mn-ea"/>
            </a:endParaRPr>
          </a:p>
          <a:p>
            <a:pPr marL="0" indent="0">
              <a:lnSpc>
                <a:spcPct val="150000"/>
              </a:lnSpc>
              <a:spcBef>
                <a:spcPts val="0"/>
              </a:spcBef>
              <a:buNone/>
            </a:pPr>
            <a:r>
              <a:rPr lang="en-US" altLang="zh-CN" sz="2000" dirty="0">
                <a:solidFill>
                  <a:schemeClr val="tx1"/>
                </a:solidFill>
                <a:latin typeface="Arial" panose="020B0604020202020204" pitchFamily="34" charset="0"/>
                <a:ea typeface="宋体" panose="02010600030101010101" pitchFamily="2" charset="-122"/>
                <a:sym typeface="+mn-ea"/>
              </a:rPr>
              <a:t>1.3.2  </a:t>
            </a:r>
            <a:r>
              <a:rPr lang="zh-CN" altLang="en-US" sz="2000" dirty="0">
                <a:solidFill>
                  <a:schemeClr val="tx1"/>
                </a:solidFill>
                <a:latin typeface="Arial" panose="020B0604020202020204" pitchFamily="34" charset="0"/>
                <a:ea typeface="宋体" panose="02010600030101010101" pitchFamily="2" charset="-122"/>
                <a:sym typeface="+mn-ea"/>
              </a:rPr>
              <a:t>集成系统（</a:t>
            </a:r>
            <a:r>
              <a:rPr lang="en-US" altLang="zh-CN" sz="2000" dirty="0">
                <a:solidFill>
                  <a:schemeClr val="tx1"/>
                </a:solidFill>
                <a:latin typeface="Arial" panose="020B0604020202020204" pitchFamily="34" charset="0"/>
                <a:ea typeface="宋体" panose="02010600030101010101" pitchFamily="2" charset="-122"/>
                <a:sym typeface="+mn-ea"/>
              </a:rPr>
              <a:t>IS</a:t>
            </a:r>
            <a:r>
              <a:rPr lang="zh-CN" altLang="en-US" sz="2000" dirty="0">
                <a:solidFill>
                  <a:schemeClr val="tx1"/>
                </a:solidFill>
                <a:latin typeface="Arial" panose="020B0604020202020204" pitchFamily="34" charset="0"/>
                <a:ea typeface="宋体" panose="02010600030101010101" pitchFamily="2" charset="-122"/>
                <a:sym typeface="+mn-ea"/>
              </a:rPr>
              <a:t>）是</a:t>
            </a:r>
            <a:r>
              <a:rPr lang="en-US" altLang="zh-CN" sz="2000" dirty="0">
                <a:solidFill>
                  <a:schemeClr val="tx1"/>
                </a:solidFill>
                <a:latin typeface="Arial" panose="020B0604020202020204" pitchFamily="34" charset="0"/>
                <a:ea typeface="宋体" panose="02010600030101010101" pitchFamily="2" charset="-122"/>
                <a:sym typeface="+mn-ea"/>
              </a:rPr>
              <a:t>21</a:t>
            </a:r>
            <a:r>
              <a:rPr lang="zh-CN" altLang="en-US" sz="2000" dirty="0">
                <a:solidFill>
                  <a:schemeClr val="tx1"/>
                </a:solidFill>
                <a:latin typeface="Arial" panose="020B0604020202020204" pitchFamily="34" charset="0"/>
                <a:ea typeface="宋体" panose="02010600030101010101" pitchFamily="2" charset="-122"/>
                <a:sym typeface="+mn-ea"/>
              </a:rPr>
              <a:t>世纪初微电子技术发展的重点</a:t>
            </a:r>
            <a:endParaRPr lang="zh-CN" altLang="en-US" sz="2000" dirty="0">
              <a:solidFill>
                <a:schemeClr val="tx1"/>
              </a:solidFill>
              <a:latin typeface="Arial" panose="020B0604020202020204" pitchFamily="34" charset="0"/>
              <a:ea typeface="宋体" panose="02010600030101010101" pitchFamily="2" charset="-122"/>
              <a:sym typeface="+mn-ea"/>
            </a:endParaRPr>
          </a:p>
          <a:p>
            <a:pPr marL="0" indent="0">
              <a:lnSpc>
                <a:spcPct val="150000"/>
              </a:lnSpc>
              <a:spcBef>
                <a:spcPts val="0"/>
              </a:spcBef>
              <a:buNone/>
            </a:pPr>
            <a:r>
              <a:rPr lang="en-US" altLang="zh-CN" sz="2000" dirty="0">
                <a:solidFill>
                  <a:schemeClr val="tx1"/>
                </a:solidFill>
                <a:latin typeface="Arial" panose="020B0604020202020204" pitchFamily="34" charset="0"/>
                <a:ea typeface="宋体" panose="02010600030101010101" pitchFamily="2" charset="-122"/>
                <a:sym typeface="+mn-ea"/>
              </a:rPr>
              <a:t>1.3.3</a:t>
            </a:r>
            <a:r>
              <a:rPr lang="en-US" altLang="zh-CN" sz="2000" dirty="0">
                <a:solidFill>
                  <a:schemeClr val="tx1"/>
                </a:solidFill>
                <a:latin typeface="Arial" panose="020B0604020202020204" pitchFamily="34" charset="0"/>
                <a:ea typeface="宋体" panose="02010600030101010101" pitchFamily="2" charset="-122"/>
                <a:sym typeface="+mn-ea"/>
              </a:rPr>
              <a:t>  </a:t>
            </a:r>
            <a:r>
              <a:rPr lang="zh-CN" altLang="en-US" sz="2000" dirty="0">
                <a:solidFill>
                  <a:schemeClr val="tx1"/>
                </a:solidFill>
                <a:latin typeface="Arial" panose="020B0604020202020204" pitchFamily="34" charset="0"/>
                <a:ea typeface="宋体" panose="02010600030101010101" pitchFamily="2" charset="-122"/>
                <a:sym typeface="+mn-ea"/>
              </a:rPr>
              <a:t>微电子与其他学科的结合诞生新的技术增长点</a:t>
            </a:r>
            <a:r>
              <a:rPr lang="zh-CN" altLang="en-US" sz="2400" dirty="0">
                <a:solidFill>
                  <a:schemeClr val="tx1"/>
                </a:solidFill>
                <a:latin typeface="Arial" panose="020B0604020202020204" pitchFamily="34" charset="0"/>
                <a:ea typeface="宋体" panose="02010600030101010101" pitchFamily="2" charset="-122"/>
                <a:sym typeface="+mn-ea"/>
              </a:rPr>
              <a:t> </a:t>
            </a:r>
            <a:endParaRPr lang="zh-CN" altLang="en-US" sz="2400" dirty="0">
              <a:solidFill>
                <a:schemeClr val="tx1"/>
              </a:solidFill>
              <a:latin typeface="Arial" panose="020B0604020202020204" pitchFamily="34" charset="0"/>
              <a:ea typeface="宋体" panose="02010600030101010101" pitchFamily="2"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DC612386-6A29-4849-95A2-5FBA9EDDA067}"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6"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56677" name="Text Box 5"/>
          <p:cNvSpPr txBox="1"/>
          <p:nvPr/>
        </p:nvSpPr>
        <p:spPr>
          <a:xfrm>
            <a:off x="625158" y="1124585"/>
            <a:ext cx="8061325" cy="523875"/>
          </a:xfrm>
          <a:prstGeom prst="rect">
            <a:avLst/>
          </a:prstGeom>
          <a:noFill/>
          <a:ln w="9525">
            <a:noFill/>
          </a:ln>
        </p:spPr>
        <p:txBody>
          <a:bodyPr wrap="square" lIns="90000" tIns="46800" rIns="90000" bIns="46800" anchor="t" anchorCtr="0">
            <a:spAutoFit/>
          </a:bodyPr>
          <a:p>
            <a:pPr>
              <a:spcBef>
                <a:spcPct val="50000"/>
              </a:spcBef>
            </a:pPr>
            <a:r>
              <a:rPr lang="en-US" altLang="zh-CN" sz="2800" dirty="0">
                <a:latin typeface="Arial" panose="020B0604020202020204" pitchFamily="34" charset="0"/>
                <a:ea typeface="宋体" panose="02010600030101010101" pitchFamily="2" charset="-122"/>
              </a:rPr>
              <a:t>1.3.1  21</a:t>
            </a:r>
            <a:r>
              <a:rPr lang="zh-CN" altLang="en-US" sz="2800" dirty="0">
                <a:latin typeface="Arial" panose="020B0604020202020204" pitchFamily="34" charset="0"/>
                <a:ea typeface="宋体" panose="02010600030101010101" pitchFamily="2" charset="-122"/>
              </a:rPr>
              <a:t>世纪初仍将以</a:t>
            </a:r>
            <a:r>
              <a:rPr lang="zh-CN" altLang="en-US" sz="2800" dirty="0">
                <a:solidFill>
                  <a:srgbClr val="FF0000"/>
                </a:solidFill>
                <a:latin typeface="Arial" panose="020B0604020202020204" pitchFamily="34" charset="0"/>
                <a:ea typeface="宋体" panose="02010600030101010101" pitchFamily="2" charset="-122"/>
              </a:rPr>
              <a:t>硅基</a:t>
            </a:r>
            <a:r>
              <a:rPr lang="en-US" altLang="zh-CN" sz="2800" dirty="0">
                <a:solidFill>
                  <a:srgbClr val="FF0000"/>
                </a:solidFill>
                <a:latin typeface="Arial" panose="020B0604020202020204" pitchFamily="34" charset="0"/>
                <a:ea typeface="宋体" panose="02010600030101010101" pitchFamily="2" charset="-122"/>
              </a:rPr>
              <a:t>CMOS</a:t>
            </a:r>
            <a:r>
              <a:rPr lang="zh-CN" altLang="en-US" sz="2800" dirty="0">
                <a:solidFill>
                  <a:srgbClr val="FF0000"/>
                </a:solidFill>
                <a:latin typeface="Arial" panose="020B0604020202020204" pitchFamily="34" charset="0"/>
                <a:ea typeface="宋体" panose="02010600030101010101" pitchFamily="2" charset="-122"/>
              </a:rPr>
              <a:t>电路为主流</a:t>
            </a:r>
            <a:endParaRPr lang="zh-CN" altLang="en-US" sz="2800" dirty="0">
              <a:solidFill>
                <a:srgbClr val="FF0000"/>
              </a:solidFill>
              <a:latin typeface="Arial" panose="020B0604020202020204" pitchFamily="34" charset="0"/>
              <a:ea typeface="宋体" panose="02010600030101010101" pitchFamily="2" charset="-122"/>
            </a:endParaRPr>
          </a:p>
        </p:txBody>
      </p:sp>
      <p:sp>
        <p:nvSpPr>
          <p:cNvPr id="156678" name="Text Box 6"/>
          <p:cNvSpPr txBox="1"/>
          <p:nvPr/>
        </p:nvSpPr>
        <p:spPr>
          <a:xfrm>
            <a:off x="1187450" y="2145030"/>
            <a:ext cx="6900545" cy="1939290"/>
          </a:xfrm>
          <a:prstGeom prst="rect">
            <a:avLst/>
          </a:prstGeom>
          <a:noFill/>
          <a:ln w="9525">
            <a:noFill/>
          </a:ln>
        </p:spPr>
        <p:txBody>
          <a:bodyPr wrap="square" lIns="90000" tIns="46800" rIns="90000" bIns="46800" anchor="t" anchorCtr="0">
            <a:spAutoFit/>
          </a:bodyPr>
          <a:p>
            <a:pPr>
              <a:lnSpc>
                <a:spcPct val="150000"/>
              </a:lnSpc>
            </a:pPr>
            <a:r>
              <a:rPr lang="zh-CN" altLang="en-US" sz="2000" dirty="0">
                <a:latin typeface="Arial" panose="020B0604020202020204" pitchFamily="34" charset="0"/>
                <a:ea typeface="宋体" panose="02010600030101010101" pitchFamily="2" charset="-122"/>
              </a:rPr>
              <a:t>微电子技术</a:t>
            </a:r>
            <a:r>
              <a:rPr lang="zh-CN" altLang="en-US" sz="2000" dirty="0">
                <a:solidFill>
                  <a:srgbClr val="0000FF"/>
                </a:solidFill>
                <a:latin typeface="Arial" panose="020B0604020202020204" pitchFamily="34" charset="0"/>
                <a:ea typeface="宋体" panose="02010600030101010101" pitchFamily="2" charset="-122"/>
              </a:rPr>
              <a:t>发展的目标</a:t>
            </a:r>
            <a:r>
              <a:rPr lang="zh-CN" altLang="en-US" sz="2000" dirty="0">
                <a:latin typeface="Arial" panose="020B0604020202020204" pitchFamily="34" charset="0"/>
                <a:ea typeface="宋体" panose="02010600030101010101" pitchFamily="2" charset="-122"/>
              </a:rPr>
              <a:t>是不断</a:t>
            </a:r>
            <a:r>
              <a:rPr lang="zh-CN" altLang="en-US" sz="2000" dirty="0">
                <a:solidFill>
                  <a:srgbClr val="FF0000"/>
                </a:solidFill>
                <a:latin typeface="Arial" panose="020B0604020202020204" pitchFamily="34" charset="0"/>
                <a:ea typeface="宋体" panose="02010600030101010101" pitchFamily="2" charset="-122"/>
              </a:rPr>
              <a:t>提高集成系统的性能及性能价格比</a:t>
            </a:r>
            <a:r>
              <a:rPr lang="zh-CN" altLang="en-US" sz="2000" dirty="0">
                <a:latin typeface="Arial" panose="020B0604020202020204" pitchFamily="34" charset="0"/>
                <a:ea typeface="宋体" panose="02010600030101010101" pitchFamily="2" charset="-122"/>
              </a:rPr>
              <a:t>，因此便要求提高芯片的集成度，这是不断缩小半导体器件特征尺寸的动力源泉。以</a:t>
            </a:r>
            <a:r>
              <a:rPr lang="en-US" altLang="zh-CN" sz="2000" dirty="0">
                <a:latin typeface="Arial" panose="020B0604020202020204" pitchFamily="34" charset="0"/>
                <a:ea typeface="宋体" panose="02010600030101010101" pitchFamily="2" charset="-122"/>
              </a:rPr>
              <a:t>MOS</a:t>
            </a:r>
            <a:r>
              <a:rPr lang="zh-CN" altLang="en-US" sz="2000" dirty="0">
                <a:latin typeface="Arial" panose="020B0604020202020204" pitchFamily="34" charset="0"/>
                <a:ea typeface="宋体" panose="02010600030101010101" pitchFamily="2" charset="-122"/>
              </a:rPr>
              <a:t>技术为例，</a:t>
            </a:r>
            <a:r>
              <a:rPr lang="zh-CN" altLang="en-US" sz="2000" dirty="0">
                <a:highlight>
                  <a:srgbClr val="FFFF00"/>
                </a:highlight>
                <a:latin typeface="Arial" panose="020B0604020202020204" pitchFamily="34" charset="0"/>
                <a:ea typeface="宋体" panose="02010600030101010101" pitchFamily="2" charset="-122"/>
              </a:rPr>
              <a:t>沟道长度缩小</a:t>
            </a:r>
            <a:r>
              <a:rPr lang="zh-CN" altLang="en-US" sz="2000" dirty="0">
                <a:latin typeface="Arial" panose="020B0604020202020204" pitchFamily="34" charset="0"/>
                <a:ea typeface="宋体" panose="02010600030101010101" pitchFamily="2" charset="-122"/>
              </a:rPr>
              <a:t>可以提高集成电路的速度。</a:t>
            </a:r>
            <a:endParaRPr lang="zh-CN" altLang="en-US" sz="2000" dirty="0">
              <a:latin typeface="Arial" panose="020B0604020202020204" pitchFamily="34" charset="0"/>
              <a:ea typeface="宋体" panose="02010600030101010101" pitchFamily="2" charset="-122"/>
            </a:endParaRPr>
          </a:p>
        </p:txBody>
      </p:sp>
      <p:pic>
        <p:nvPicPr>
          <p:cNvPr id="19462" name="内容占位符 3"/>
          <p:cNvPicPr>
            <a:picLocks noGrp="1" noChangeAspect="1"/>
          </p:cNvPicPr>
          <p:nvPr/>
        </p:nvPicPr>
        <p:blipFill>
          <a:blip r:embed="rId1"/>
          <a:stretch>
            <a:fillRect/>
          </a:stretch>
        </p:blipFill>
        <p:spPr>
          <a:xfrm>
            <a:off x="1928495" y="4239260"/>
            <a:ext cx="5210810" cy="194881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6677"/>
                                        </p:tgtEl>
                                        <p:attrNameLst>
                                          <p:attrName>style.visibility</p:attrName>
                                        </p:attrNameLst>
                                      </p:cBhvr>
                                      <p:to>
                                        <p:strVal val="visible"/>
                                      </p:to>
                                    </p:set>
                                    <p:animEffect transition="in" filter="box(in)">
                                      <p:cBhvr>
                                        <p:cTn id="7" dur="500"/>
                                        <p:tgtEl>
                                          <p:spTgt spid="15667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56678"/>
                                        </p:tgtEl>
                                        <p:attrNameLst>
                                          <p:attrName>style.visibility</p:attrName>
                                        </p:attrNameLst>
                                      </p:cBhvr>
                                      <p:to>
                                        <p:strVal val="visible"/>
                                      </p:to>
                                    </p:set>
                                    <p:animEffect transition="in" filter="box(in)">
                                      <p:cBhvr>
                                        <p:cTn id="12" dur="500"/>
                                        <p:tgtEl>
                                          <p:spTgt spid="156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7" grpId="0"/>
      <p:bldP spid="15667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882A411-4ED9-4CA6-A55C-9019617F0D0F}"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4"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57700" name="Text Box 4"/>
          <p:cNvSpPr txBox="1"/>
          <p:nvPr/>
        </p:nvSpPr>
        <p:spPr>
          <a:xfrm>
            <a:off x="1331595" y="1125220"/>
            <a:ext cx="6703060" cy="4042410"/>
          </a:xfrm>
          <a:prstGeom prst="rect">
            <a:avLst/>
          </a:prstGeom>
          <a:noFill/>
          <a:ln w="9525">
            <a:noFill/>
          </a:ln>
        </p:spPr>
        <p:txBody>
          <a:bodyPr wrap="square" lIns="90000" tIns="46800" rIns="90000" bIns="46800" anchor="t" anchorCtr="0">
            <a:spAutoFit/>
          </a:bodyPr>
          <a:p>
            <a:pPr>
              <a:lnSpc>
                <a:spcPts val="4400"/>
              </a:lnSpc>
            </a:pPr>
            <a:r>
              <a:rPr lang="en-US" altLang="zh-CN" sz="2800" dirty="0">
                <a:latin typeface="Arial" panose="020B0604020202020204" pitchFamily="34" charset="0"/>
                <a:ea typeface="宋体" panose="02010600030101010101" pitchFamily="2" charset="-122"/>
              </a:rPr>
              <a:t>    </a:t>
            </a:r>
            <a:r>
              <a:rPr lang="en-US" altLang="zh-CN" sz="2000" dirty="0">
                <a:latin typeface="Arial" panose="020B0604020202020204" pitchFamily="34" charset="0"/>
                <a:ea typeface="宋体" panose="02010600030101010101" pitchFamily="2" charset="-122"/>
              </a:rPr>
              <a:t>21</a:t>
            </a:r>
            <a:r>
              <a:rPr lang="zh-CN" altLang="en-US" sz="2000" dirty="0">
                <a:latin typeface="Arial" panose="020B0604020202020204" pitchFamily="34" charset="0"/>
                <a:ea typeface="宋体" panose="02010600030101010101" pitchFamily="2" charset="-122"/>
              </a:rPr>
              <a:t>世纪，至少是</a:t>
            </a:r>
            <a:r>
              <a:rPr lang="en-US" altLang="zh-CN" sz="2000" dirty="0">
                <a:latin typeface="Arial" panose="020B0604020202020204" pitchFamily="34" charset="0"/>
                <a:ea typeface="宋体" panose="02010600030101010101" pitchFamily="2" charset="-122"/>
              </a:rPr>
              <a:t>21</a:t>
            </a:r>
            <a:r>
              <a:rPr lang="zh-CN" altLang="en-US" sz="2000" dirty="0">
                <a:latin typeface="Arial" panose="020B0604020202020204" pitchFamily="34" charset="0"/>
                <a:ea typeface="宋体" panose="02010600030101010101" pitchFamily="2" charset="-122"/>
              </a:rPr>
              <a:t>世纪上半叶，</a:t>
            </a:r>
            <a:r>
              <a:rPr lang="zh-CN" altLang="en-US" sz="2000" dirty="0">
                <a:solidFill>
                  <a:srgbClr val="FF0000"/>
                </a:solidFill>
                <a:latin typeface="Arial" panose="020B0604020202020204" pitchFamily="34" charset="0"/>
                <a:ea typeface="宋体" panose="02010600030101010101" pitchFamily="2" charset="-122"/>
              </a:rPr>
              <a:t>微电子技术仍将以硅技术为主流</a:t>
            </a:r>
            <a:r>
              <a:rPr lang="zh-CN" altLang="en-US" sz="2000" dirty="0">
                <a:latin typeface="Arial" panose="020B0604020202020204" pitchFamily="34" charset="0"/>
                <a:ea typeface="宋体" panose="02010600030101010101" pitchFamily="2" charset="-122"/>
              </a:rPr>
              <a:t>．尽管微电子学在化合物和其他新材料方面的研究取得了很大进展，但还远不具备替代硅基工艺的条件。截止到目前还看不到能够替代微电子的新技术出现，而根据科学技术的发展规律，一种新技术从诞生到成为主流技术一般需要</a:t>
            </a:r>
            <a:r>
              <a:rPr lang="en-US" altLang="zh-CN" sz="2000" dirty="0">
                <a:solidFill>
                  <a:srgbClr val="FF0000"/>
                </a:solidFill>
                <a:latin typeface="Arial" panose="020B0604020202020204" pitchFamily="34" charset="0"/>
                <a:ea typeface="宋体" panose="02010600030101010101" pitchFamily="2" charset="-122"/>
              </a:rPr>
              <a:t>20</a:t>
            </a:r>
            <a:r>
              <a:rPr lang="zh-CN" altLang="en-US" sz="2000" dirty="0">
                <a:solidFill>
                  <a:srgbClr val="FF0000"/>
                </a:solidFill>
                <a:latin typeface="Arial" panose="020B0604020202020204" pitchFamily="34" charset="0"/>
                <a:ea typeface="宋体" panose="02010600030101010101" pitchFamily="2" charset="-122"/>
              </a:rPr>
              <a:t>到</a:t>
            </a:r>
            <a:r>
              <a:rPr lang="en-US" altLang="zh-CN" sz="2000" dirty="0">
                <a:solidFill>
                  <a:srgbClr val="FF0000"/>
                </a:solidFill>
                <a:latin typeface="Arial" panose="020B0604020202020204" pitchFamily="34" charset="0"/>
                <a:ea typeface="宋体" panose="02010600030101010101" pitchFamily="2" charset="-122"/>
              </a:rPr>
              <a:t>30</a:t>
            </a:r>
            <a:r>
              <a:rPr lang="zh-CN" altLang="en-US" sz="2000" dirty="0">
                <a:solidFill>
                  <a:srgbClr val="FF0000"/>
                </a:solidFill>
                <a:latin typeface="Arial" panose="020B0604020202020204" pitchFamily="34" charset="0"/>
                <a:ea typeface="宋体" panose="02010600030101010101" pitchFamily="2" charset="-122"/>
              </a:rPr>
              <a:t>年</a:t>
            </a:r>
            <a:r>
              <a:rPr lang="zh-CN" altLang="en-US" sz="2000" dirty="0">
                <a:latin typeface="Arial" panose="020B0604020202020204" pitchFamily="34" charset="0"/>
                <a:ea typeface="宋体" panose="02010600030101010101" pitchFamily="2" charset="-122"/>
              </a:rPr>
              <a:t>的时间，硅集成电路技术自</a:t>
            </a:r>
            <a:r>
              <a:rPr lang="en-US" altLang="zh-CN" sz="2000" dirty="0">
                <a:latin typeface="Arial" panose="020B0604020202020204" pitchFamily="34" charset="0"/>
                <a:ea typeface="宋体" panose="02010600030101010101" pitchFamily="2" charset="-122"/>
              </a:rPr>
              <a:t>1947</a:t>
            </a:r>
            <a:r>
              <a:rPr lang="zh-CN" altLang="en-US" sz="2000" dirty="0">
                <a:latin typeface="Arial" panose="020B0604020202020204" pitchFamily="34" charset="0"/>
                <a:ea typeface="宋体" panose="02010600030101010101" pitchFamily="2" charset="-122"/>
              </a:rPr>
              <a:t>年发明晶体管到</a:t>
            </a:r>
            <a:r>
              <a:rPr lang="en-US" altLang="zh-CN" sz="2000" dirty="0">
                <a:latin typeface="Arial" panose="020B0604020202020204" pitchFamily="34" charset="0"/>
                <a:ea typeface="宋体" panose="02010600030101010101" pitchFamily="2" charset="-122"/>
              </a:rPr>
              <a:t>60</a:t>
            </a:r>
            <a:r>
              <a:rPr lang="zh-CN" altLang="en-US" sz="2000" dirty="0">
                <a:latin typeface="Arial" panose="020B0604020202020204" pitchFamily="34" charset="0"/>
                <a:ea typeface="宋体" panose="02010600030101010101" pitchFamily="2" charset="-122"/>
              </a:rPr>
              <a:t>年代末发展成为产业也经历了</a:t>
            </a:r>
            <a:r>
              <a:rPr lang="en-US" altLang="zh-CN" sz="2000" dirty="0">
                <a:latin typeface="Arial" panose="020B0604020202020204" pitchFamily="34" charset="0"/>
                <a:ea typeface="宋体" panose="02010600030101010101" pitchFamily="2" charset="-122"/>
              </a:rPr>
              <a:t>20</a:t>
            </a:r>
            <a:r>
              <a:rPr lang="zh-CN" altLang="en-US" sz="2000" dirty="0">
                <a:latin typeface="Arial" panose="020B0604020202020204" pitchFamily="34" charset="0"/>
                <a:ea typeface="宋体" panose="02010600030101010101" pitchFamily="2" charset="-122"/>
              </a:rPr>
              <a:t>多年的时间。</a:t>
            </a:r>
            <a:endParaRPr lang="zh-CN" altLang="en-US" sz="2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animEffect transition="in" filter="box(in)">
                                      <p:cBhvr>
                                        <p:cTn id="7" dur="500"/>
                                        <p:tgtEl>
                                          <p:spTgt spid="157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882A411-4ED9-4CA6-A55C-9019617F0D0F}"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4"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57700" name="Text Box 4"/>
          <p:cNvSpPr txBox="1"/>
          <p:nvPr/>
        </p:nvSpPr>
        <p:spPr>
          <a:xfrm>
            <a:off x="798513" y="1285875"/>
            <a:ext cx="7762875" cy="3478213"/>
          </a:xfrm>
          <a:prstGeom prst="rect">
            <a:avLst/>
          </a:prstGeom>
          <a:noFill/>
          <a:ln w="9525">
            <a:noFill/>
          </a:ln>
        </p:spPr>
        <p:txBody>
          <a:bodyPr wrap="square" lIns="90000" tIns="46800" rIns="90000" bIns="46800" anchor="t" anchorCtr="0">
            <a:spAutoFit/>
          </a:bodyPr>
          <a:p>
            <a:pPr>
              <a:lnSpc>
                <a:spcPts val="4400"/>
              </a:lnSpc>
            </a:pPr>
            <a:r>
              <a:rPr lang="zh-CN" altLang="en-US" sz="2800" dirty="0">
                <a:latin typeface="Arial" panose="020B0604020202020204" pitchFamily="34" charset="0"/>
                <a:ea typeface="宋体" panose="02010600030101010101" pitchFamily="2" charset="-122"/>
              </a:rPr>
              <a:t>   </a:t>
            </a:r>
            <a:r>
              <a:rPr lang="zh-CN" altLang="en-US" sz="2000" dirty="0">
                <a:latin typeface="Arial" panose="020B0604020202020204" pitchFamily="34" charset="0"/>
                <a:ea typeface="宋体" panose="02010600030101010101" pitchFamily="2" charset="-122"/>
              </a:rPr>
              <a:t> 另外，全世界数以万亿美元计的设备和技术投入，已使硅基工艺形成了非常强大的产业能力；同时，长期的科研投入使人们对硅及其衍生物各种属性的了解达到十分深入，十分透彻的地步，成为自然界</a:t>
            </a:r>
            <a:r>
              <a:rPr lang="en-US" altLang="zh-CN" sz="2000" dirty="0">
                <a:latin typeface="Arial" panose="020B0604020202020204" pitchFamily="34" charset="0"/>
                <a:ea typeface="宋体" panose="02010600030101010101" pitchFamily="2" charset="-122"/>
              </a:rPr>
              <a:t>100</a:t>
            </a:r>
            <a:r>
              <a:rPr lang="zh-CN" altLang="en-US" sz="2000" dirty="0">
                <a:latin typeface="Arial" panose="020B0604020202020204" pitchFamily="34" charset="0"/>
                <a:ea typeface="宋体" panose="02010600030101010101" pitchFamily="2" charset="-122"/>
              </a:rPr>
              <a:t>多种元素之最，这是非常宝贵的知识积累．产业能力和知识积累决定了</a:t>
            </a:r>
            <a:r>
              <a:rPr lang="zh-CN" altLang="en-US" sz="2000" dirty="0">
                <a:solidFill>
                  <a:srgbClr val="FF0000"/>
                </a:solidFill>
                <a:latin typeface="Arial" panose="020B0604020202020204" pitchFamily="34" charset="0"/>
                <a:ea typeface="宋体" panose="02010600030101010101" pitchFamily="2" charset="-122"/>
              </a:rPr>
              <a:t>硅基工艺起码将在今后</a:t>
            </a:r>
            <a:r>
              <a:rPr lang="en-US" altLang="zh-CN" sz="2000" dirty="0">
                <a:solidFill>
                  <a:srgbClr val="FF0000"/>
                </a:solidFill>
                <a:latin typeface="Arial" panose="020B0604020202020204" pitchFamily="34" charset="0"/>
                <a:ea typeface="宋体" panose="02010600030101010101" pitchFamily="2" charset="-122"/>
              </a:rPr>
              <a:t>30</a:t>
            </a:r>
            <a:r>
              <a:rPr lang="zh-CN" altLang="en-US" sz="2000" dirty="0">
                <a:solidFill>
                  <a:srgbClr val="FF0000"/>
                </a:solidFill>
                <a:latin typeface="Arial" panose="020B0604020202020204" pitchFamily="34" charset="0"/>
                <a:ea typeface="宋体" panose="02010600030101010101" pitchFamily="2" charset="-122"/>
              </a:rPr>
              <a:t>～</a:t>
            </a:r>
            <a:r>
              <a:rPr lang="en-US" altLang="zh-CN" sz="2000" dirty="0">
                <a:solidFill>
                  <a:srgbClr val="FF0000"/>
                </a:solidFill>
                <a:latin typeface="Arial" panose="020B0604020202020204" pitchFamily="34" charset="0"/>
                <a:ea typeface="宋体" panose="02010600030101010101" pitchFamily="2" charset="-122"/>
              </a:rPr>
              <a:t>50</a:t>
            </a:r>
            <a:r>
              <a:rPr lang="zh-CN" altLang="en-US" sz="2000" dirty="0">
                <a:solidFill>
                  <a:srgbClr val="FF0000"/>
                </a:solidFill>
                <a:latin typeface="Arial" panose="020B0604020202020204" pitchFamily="34" charset="0"/>
                <a:ea typeface="宋体" panose="02010600030101010101" pitchFamily="2" charset="-122"/>
              </a:rPr>
              <a:t>年内仍起骨干作用</a:t>
            </a:r>
            <a:r>
              <a:rPr lang="zh-CN" altLang="en-US" sz="2000" dirty="0">
                <a:latin typeface="Arial" panose="020B0604020202020204" pitchFamily="34" charset="0"/>
                <a:ea typeface="宋体" panose="02010600030101010101" pitchFamily="2" charset="-122"/>
              </a:rPr>
              <a:t>，人们不会轻易放弃。</a:t>
            </a:r>
            <a:endParaRPr lang="zh-CN" altLang="en-US" sz="2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7700"/>
                                        </p:tgtEl>
                                        <p:attrNameLst>
                                          <p:attrName>style.visibility</p:attrName>
                                        </p:attrNameLst>
                                      </p:cBhvr>
                                      <p:to>
                                        <p:strVal val="visible"/>
                                      </p:to>
                                    </p:set>
                                    <p:animEffect transition="in" filter="box(in)">
                                      <p:cBhvr>
                                        <p:cTn id="7" dur="500"/>
                                        <p:tgtEl>
                                          <p:spTgt spid="157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9B2DCD-7DB7-40B8-BD62-B6264C3C4D15}"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4"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58724" name="Text Box 4"/>
          <p:cNvSpPr txBox="1"/>
          <p:nvPr/>
        </p:nvSpPr>
        <p:spPr>
          <a:xfrm>
            <a:off x="962025" y="1562100"/>
            <a:ext cx="7473950" cy="3046413"/>
          </a:xfrm>
          <a:prstGeom prst="rect">
            <a:avLst/>
          </a:prstGeom>
          <a:noFill/>
          <a:ln w="9525">
            <a:noFill/>
          </a:ln>
        </p:spPr>
        <p:txBody>
          <a:bodyPr wrap="square" lIns="90000" tIns="46800" rIns="90000" bIns="46800" anchor="t" anchorCtr="0">
            <a:spAutoFit/>
          </a:bodyPr>
          <a:p>
            <a:pPr>
              <a:lnSpc>
                <a:spcPct val="150000"/>
              </a:lnSpc>
            </a:pPr>
            <a:r>
              <a:rPr lang="zh-CN" altLang="en-US" sz="2800" dirty="0">
                <a:latin typeface="Arial" panose="020B0604020202020204" pitchFamily="34" charset="0"/>
                <a:ea typeface="宋体" panose="02010600030101010101" pitchFamily="2" charset="-122"/>
              </a:rPr>
              <a:t>      </a:t>
            </a:r>
            <a:r>
              <a:rPr lang="zh-CN" altLang="en-US" sz="2000" dirty="0">
                <a:latin typeface="Arial" panose="020B0604020202020204" pitchFamily="34" charset="0"/>
                <a:ea typeface="宋体" panose="02010600030101010101" pitchFamily="2" charset="-122"/>
              </a:rPr>
              <a:t>目前很多人认为当微电子技术的特征尺寸在达到</a:t>
            </a:r>
            <a:r>
              <a:rPr lang="en-US" altLang="zh-CN" sz="2000" dirty="0">
                <a:latin typeface="Arial" panose="020B0604020202020204" pitchFamily="34" charset="0"/>
                <a:ea typeface="宋体" panose="02010600030101010101" pitchFamily="2" charset="-122"/>
              </a:rPr>
              <a:t>0</a:t>
            </a:r>
            <a:r>
              <a:rPr lang="zh-CN" altLang="en-US" sz="2000" dirty="0">
                <a:latin typeface="Arial" panose="020B0604020202020204" pitchFamily="34" charset="0"/>
                <a:ea typeface="宋体" panose="02010600030101010101" pitchFamily="2" charset="-122"/>
              </a:rPr>
              <a:t>．</a:t>
            </a:r>
            <a:r>
              <a:rPr lang="en-US" altLang="zh-CN" sz="2000" dirty="0">
                <a:latin typeface="Arial" panose="020B0604020202020204" pitchFamily="34" charset="0"/>
                <a:ea typeface="宋体" panose="02010600030101010101" pitchFamily="2" charset="-122"/>
              </a:rPr>
              <a:t>07</a:t>
            </a:r>
            <a:r>
              <a:rPr lang="zh-CN" altLang="en-US" sz="2000" dirty="0">
                <a:latin typeface="Arial" panose="020B0604020202020204" pitchFamily="34" charset="0"/>
                <a:ea typeface="宋体" panose="02010600030101010101" pitchFamily="2" charset="-122"/>
              </a:rPr>
              <a:t>～</a:t>
            </a:r>
            <a:r>
              <a:rPr lang="en-US" altLang="zh-CN" sz="2000" dirty="0">
                <a:latin typeface="Arial" panose="020B0604020202020204" pitchFamily="34" charset="0"/>
                <a:ea typeface="宋体" panose="02010600030101010101" pitchFamily="2" charset="-122"/>
              </a:rPr>
              <a:t>0</a:t>
            </a:r>
            <a:r>
              <a:rPr lang="zh-CN" altLang="en-US" sz="2000" dirty="0">
                <a:latin typeface="Arial" panose="020B0604020202020204" pitchFamily="34" charset="0"/>
                <a:ea typeface="宋体" panose="02010600030101010101" pitchFamily="2" charset="-122"/>
              </a:rPr>
              <a:t>．</a:t>
            </a:r>
            <a:r>
              <a:rPr lang="en-US" altLang="zh-CN" sz="2000" dirty="0">
                <a:latin typeface="Arial" panose="020B0604020202020204" pitchFamily="34" charset="0"/>
                <a:ea typeface="宋体" panose="02010600030101010101" pitchFamily="2" charset="-122"/>
              </a:rPr>
              <a:t>05μm</a:t>
            </a:r>
            <a:r>
              <a:rPr lang="zh-CN" altLang="en-US" sz="2000" dirty="0">
                <a:latin typeface="Arial" panose="020B0604020202020204" pitchFamily="34" charset="0"/>
                <a:ea typeface="宋体" panose="02010600030101010101" pitchFamily="2" charset="-122"/>
              </a:rPr>
              <a:t>的</a:t>
            </a:r>
            <a:r>
              <a:rPr lang="zh-CN" altLang="en-US" sz="2000" dirty="0">
                <a:solidFill>
                  <a:srgbClr val="FF0000"/>
                </a:solidFill>
                <a:latin typeface="Arial" panose="020B0604020202020204" pitchFamily="34" charset="0"/>
                <a:ea typeface="宋体" panose="02010600030101010101" pitchFamily="2" charset="-122"/>
              </a:rPr>
              <a:t>“极限”</a:t>
            </a:r>
            <a:r>
              <a:rPr lang="zh-CN" altLang="en-US" sz="2000" dirty="0">
                <a:latin typeface="Arial" panose="020B0604020202020204" pitchFamily="34" charset="0"/>
                <a:ea typeface="宋体" panose="02010600030101010101" pitchFamily="2" charset="-122"/>
              </a:rPr>
              <a:t>之 后，即认为是硅技术时代的结束，这实际上是一种很错误的观点。且不说微电子技术除了以特征尺寸为代表的加工工艺技术之外，还有落后于工艺加工技术水平的</a:t>
            </a:r>
            <a:r>
              <a:rPr lang="zh-CN" altLang="en-US" sz="2000" dirty="0">
                <a:solidFill>
                  <a:srgbClr val="FF0000"/>
                </a:solidFill>
                <a:latin typeface="Arial" panose="020B0604020202020204" pitchFamily="34" charset="0"/>
                <a:ea typeface="宋体" panose="02010600030101010101" pitchFamily="2" charset="-122"/>
              </a:rPr>
              <a:t>设计技术、系统结构</a:t>
            </a:r>
            <a:r>
              <a:rPr lang="zh-CN" altLang="en-US" sz="2000" dirty="0">
                <a:latin typeface="Arial" panose="020B0604020202020204" pitchFamily="34" charset="0"/>
                <a:ea typeface="宋体" panose="02010600030101010101" pitchFamily="2" charset="-122"/>
              </a:rPr>
              <a:t>等方面需要进一步的大力发展，这些技术的发展必将使微电子产业继续高速增长。</a:t>
            </a:r>
            <a:endParaRPr lang="zh-CN" altLang="en-US" sz="2000" dirty="0">
              <a:solidFill>
                <a:srgbClr val="FF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8724"/>
                                        </p:tgtEl>
                                        <p:attrNameLst>
                                          <p:attrName>style.visibility</p:attrName>
                                        </p:attrNameLst>
                                      </p:cBhvr>
                                      <p:to>
                                        <p:strVal val="visible"/>
                                      </p:to>
                                    </p:set>
                                    <p:anim calcmode="lin" valueType="num">
                                      <p:cBhvr>
                                        <p:cTn id="7" dur="500" fill="hold"/>
                                        <p:tgtEl>
                                          <p:spTgt spid="158724"/>
                                        </p:tgtEl>
                                        <p:attrNameLst>
                                          <p:attrName>ppt_x</p:attrName>
                                        </p:attrNameLst>
                                      </p:cBhvr>
                                      <p:tavLst>
                                        <p:tav tm="0">
                                          <p:val>
                                            <p:strVal val="#ppt_x"/>
                                          </p:val>
                                        </p:tav>
                                        <p:tav tm="100000">
                                          <p:val>
                                            <p:strVal val="#ppt_x"/>
                                          </p:val>
                                        </p:tav>
                                      </p:tavLst>
                                    </p:anim>
                                    <p:anim calcmode="lin" valueType="num">
                                      <p:cBhvr>
                                        <p:cTn id="8" dur="500" fill="hold"/>
                                        <p:tgtEl>
                                          <p:spTgt spid="1587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noChangeArrowheads="1"/>
          </p:cNvSpPr>
          <p:nvPr>
            <p:ph type="title"/>
          </p:nvPr>
        </p:nvSpPr>
        <p:spPr>
          <a:xfrm>
            <a:off x="395288" y="69215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1" dirty="0">
                <a:solidFill>
                  <a:srgbClr val="0000FF"/>
                </a:solidFill>
                <a:latin typeface="Arial" panose="020B0604020202020204" pitchFamily="34" charset="0"/>
                <a:ea typeface="宋体" panose="02010600030101010101" pitchFamily="2" charset="-122"/>
                <a:cs typeface="+mj-cs"/>
                <a:sym typeface="+mn-ea"/>
              </a:rPr>
              <a:t>系统结构的改进：</a:t>
            </a:r>
            <a:r>
              <a:rPr kumimoji="0" lang="en-US" altLang="zh-CN" sz="3200" b="0" i="0" u="none" strike="noStrike" kern="0" cap="none" spc="0" normalizeH="0" baseline="0" noProof="0">
                <a:ln>
                  <a:noFill/>
                </a:ln>
                <a:solidFill>
                  <a:srgbClr val="0000FF"/>
                </a:solidFill>
                <a:effectLst>
                  <a:outerShdw blurRad="38100" dist="38100" dir="2700000" algn="tl">
                    <a:srgbClr val="000000"/>
                  </a:outerShdw>
                </a:effectLst>
                <a:uLnTx/>
                <a:uFillTx/>
                <a:latin typeface="+mj-lt"/>
                <a:ea typeface="+mj-ea"/>
                <a:cs typeface="+mj-cs"/>
              </a:rPr>
              <a:t>3D</a:t>
            </a:r>
            <a:r>
              <a:rPr kumimoji="0" lang="zh-CN" altLang="en-US" sz="3200" b="0" i="0" u="none" strike="noStrike" kern="0" cap="none" spc="0" normalizeH="0" baseline="0" noProof="0">
                <a:ln>
                  <a:noFill/>
                </a:ln>
                <a:solidFill>
                  <a:srgbClr val="0000FF"/>
                </a:solidFill>
                <a:effectLst>
                  <a:outerShdw blurRad="38100" dist="38100" dir="2700000" algn="tl">
                    <a:srgbClr val="000000"/>
                  </a:outerShdw>
                </a:effectLst>
                <a:uLnTx/>
                <a:uFillTx/>
                <a:latin typeface="+mj-lt"/>
                <a:ea typeface="+mj-ea"/>
                <a:cs typeface="+mj-cs"/>
              </a:rPr>
              <a:t>集成电路</a:t>
            </a:r>
            <a:endParaRPr kumimoji="0" lang="zh-CN" altLang="en-US" sz="3200" b="0" i="0" u="none" strike="noStrike" kern="0" cap="none" spc="0" normalizeH="0" baseline="0" noProof="0">
              <a:ln>
                <a:noFill/>
              </a:ln>
              <a:solidFill>
                <a:srgbClr val="0000FF"/>
              </a:solidFill>
              <a:effectLst>
                <a:outerShdw blurRad="38100" dist="38100" dir="2700000" algn="tl">
                  <a:srgbClr val="000000"/>
                </a:outerShdw>
              </a:effectLst>
              <a:uLnTx/>
              <a:uFillTx/>
              <a:latin typeface="+mj-lt"/>
              <a:ea typeface="+mj-ea"/>
              <a:cs typeface="+mj-cs"/>
            </a:endParaRPr>
          </a:p>
        </p:txBody>
      </p:sp>
      <p:sp>
        <p:nvSpPr>
          <p:cNvPr id="23554" name="Text Box 228"/>
          <p:cNvSpPr txBox="1"/>
          <p:nvPr/>
        </p:nvSpPr>
        <p:spPr>
          <a:xfrm>
            <a:off x="903288" y="1905000"/>
            <a:ext cx="6916737" cy="4338638"/>
          </a:xfrm>
          <a:prstGeom prst="rect">
            <a:avLst/>
          </a:prstGeom>
          <a:noFill/>
          <a:ln w="9525">
            <a:noFill/>
          </a:ln>
        </p:spPr>
        <p:txBody>
          <a:bodyPr wrap="square" anchor="t" anchorCtr="0">
            <a:spAutoFit/>
          </a:bodyPr>
          <a:p>
            <a:pPr>
              <a:lnSpc>
                <a:spcPct val="150000"/>
              </a:lnSpc>
            </a:pPr>
            <a:r>
              <a:rPr lang="zh-CN" altLang="en-US" sz="3200" dirty="0">
                <a:solidFill>
                  <a:srgbClr val="030563"/>
                </a:solidFill>
                <a:latin typeface="Arial" panose="020B0604020202020204" pitchFamily="34" charset="0"/>
                <a:ea typeface="宋体" panose="02010600030101010101" pitchFamily="2" charset="-122"/>
              </a:rPr>
              <a:t>　  </a:t>
            </a:r>
            <a:r>
              <a:rPr lang="en-US" altLang="zh-CN" sz="2000" dirty="0">
                <a:latin typeface="Arial" panose="020B0604020202020204" pitchFamily="34" charset="0"/>
                <a:ea typeface="宋体" panose="02010600030101010101" pitchFamily="2" charset="-122"/>
              </a:rPr>
              <a:t>2005</a:t>
            </a:r>
            <a:r>
              <a:rPr lang="zh-CN" altLang="en-US" sz="2000" dirty="0">
                <a:latin typeface="Arial" panose="020B0604020202020204" pitchFamily="34" charset="0"/>
                <a:ea typeface="宋体" panose="02010600030101010101" pitchFamily="2" charset="-122"/>
              </a:rPr>
              <a:t>年</a:t>
            </a:r>
            <a:r>
              <a:rPr lang="en-US" altLang="zh-CN" sz="2000" dirty="0">
                <a:latin typeface="Arial" panose="020B0604020202020204" pitchFamily="34" charset="0"/>
                <a:ea typeface="宋体" panose="02010600030101010101" pitchFamily="2" charset="-122"/>
              </a:rPr>
              <a:t>2</a:t>
            </a:r>
            <a:r>
              <a:rPr lang="zh-CN" altLang="en-US" sz="2000" dirty="0">
                <a:latin typeface="Arial" panose="020B0604020202020204" pitchFamily="34" charset="0"/>
                <a:ea typeface="宋体" panose="02010600030101010101" pitchFamily="2" charset="-122"/>
              </a:rPr>
              <a:t>月，当</a:t>
            </a:r>
            <a:r>
              <a:rPr lang="en-US" altLang="zh-CN" sz="2000" dirty="0">
                <a:latin typeface="Arial" panose="020B0604020202020204" pitchFamily="34" charset="0"/>
                <a:ea typeface="宋体" panose="02010600030101010101" pitchFamily="2" charset="-122"/>
              </a:rPr>
              <a:t>《ICs Going Vertical》</a:t>
            </a:r>
            <a:r>
              <a:rPr lang="zh-CN" altLang="en-US" sz="2000" dirty="0">
                <a:latin typeface="Arial" panose="020B0604020202020204" pitchFamily="34" charset="0"/>
                <a:ea typeface="宋体" panose="02010600030101010101" pitchFamily="2" charset="-122"/>
              </a:rPr>
              <a:t>发表时，几乎</a:t>
            </a:r>
            <a:r>
              <a:rPr lang="zh-CN" altLang="en-US" sz="2000" dirty="0">
                <a:solidFill>
                  <a:srgbClr val="0000FF"/>
                </a:solidFill>
                <a:latin typeface="Arial" panose="020B0604020202020204" pitchFamily="34" charset="0"/>
                <a:ea typeface="宋体" panose="02010600030101010101" pitchFamily="2" charset="-122"/>
              </a:rPr>
              <a:t>没有读者认识</a:t>
            </a:r>
            <a:r>
              <a:rPr lang="zh-CN" altLang="en-US" sz="2000" dirty="0">
                <a:latin typeface="Arial" panose="020B0604020202020204" pitchFamily="34" charset="0"/>
                <a:ea typeface="宋体" panose="02010600030101010101" pitchFamily="2" charset="-122"/>
              </a:rPr>
              <a:t>到发生在</a:t>
            </a:r>
            <a:r>
              <a:rPr lang="en-US" altLang="zh-CN" sz="2000" dirty="0">
                <a:latin typeface="Arial" panose="020B0604020202020204" pitchFamily="34" charset="0"/>
                <a:ea typeface="宋体" panose="02010600030101010101" pitchFamily="2" charset="-122"/>
              </a:rPr>
              <a:t>3D IC</a:t>
            </a:r>
            <a:r>
              <a:rPr lang="zh-CN" altLang="en-US" sz="2000" dirty="0">
                <a:latin typeface="Arial" panose="020B0604020202020204" pitchFamily="34" charset="0"/>
                <a:ea typeface="宋体" panose="02010600030101010101" pitchFamily="2" charset="-122"/>
              </a:rPr>
              <a:t>集成中的技术进步，他们认为该技术只是叠层和引线键合，是一种后端封装技术。三维集成电路（</a:t>
            </a:r>
            <a:r>
              <a:rPr lang="en-US" altLang="zh-CN" sz="2000" dirty="0">
                <a:latin typeface="Arial" panose="020B0604020202020204" pitchFamily="34" charset="0"/>
                <a:ea typeface="宋体" panose="02010600030101010101" pitchFamily="2" charset="-122"/>
              </a:rPr>
              <a:t>three dimensional integrated circuit</a:t>
            </a:r>
            <a:r>
              <a:rPr lang="zh-CN" altLang="en-US" sz="2000" dirty="0">
                <a:latin typeface="Arial" panose="020B0604020202020204" pitchFamily="34" charset="0"/>
                <a:ea typeface="宋体" panose="02010600030101010101" pitchFamily="2" charset="-122"/>
              </a:rPr>
              <a:t>）具有多层器件结构的集成电路。又称</a:t>
            </a:r>
            <a:r>
              <a:rPr lang="zh-CN" altLang="en-US" sz="2000" dirty="0">
                <a:latin typeface="Arial" panose="020B0604020202020204" pitchFamily="34" charset="0"/>
                <a:ea typeface="宋体" panose="02010600030101010101" pitchFamily="2" charset="-122"/>
                <a:hlinkClick r:id="rId1"/>
              </a:rPr>
              <a:t>立体集成电路</a:t>
            </a:r>
            <a:r>
              <a:rPr lang="zh-CN" altLang="en-US" sz="2000" dirty="0">
                <a:latin typeface="Arial" panose="020B0604020202020204" pitchFamily="34" charset="0"/>
                <a:ea typeface="宋体" panose="02010600030101010101" pitchFamily="2" charset="-122"/>
              </a:rPr>
              <a:t>。现有的各种商品集成电路都是平面结构，即集成电路的各种单元器件一个挨一个地分布在一个平面上，称二维集成电路。</a:t>
            </a:r>
            <a:endParaRPr lang="zh-CN" altLang="en-US" sz="2000" dirty="0">
              <a:latin typeface="Arial" panose="020B0604020202020204" pitchFamily="34" charset="0"/>
              <a:ea typeface="宋体" panose="02010600030101010101" pitchFamily="2" charset="-122"/>
            </a:endParaRPr>
          </a:p>
          <a:p>
            <a:pPr>
              <a:spcBef>
                <a:spcPct val="50000"/>
              </a:spcBef>
            </a:pPr>
            <a:r>
              <a:rPr lang="zh-CN" altLang="en-US" sz="3200" dirty="0">
                <a:latin typeface="Arial" panose="020B0604020202020204" pitchFamily="34" charset="0"/>
                <a:ea typeface="宋体" panose="02010600030101010101" pitchFamily="2" charset="-122"/>
              </a:rPr>
              <a:t> </a:t>
            </a:r>
            <a:endParaRPr lang="zh-CN" altLang="en-US" sz="3200" dirty="0">
              <a:latin typeface="Arial" panose="020B0604020202020204" pitchFamily="34"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Text Box 61"/>
          <p:cNvSpPr txBox="1"/>
          <p:nvPr/>
        </p:nvSpPr>
        <p:spPr>
          <a:xfrm>
            <a:off x="1370013" y="1281113"/>
            <a:ext cx="6403975" cy="4800600"/>
          </a:xfrm>
          <a:prstGeom prst="rect">
            <a:avLst/>
          </a:prstGeom>
          <a:noFill/>
          <a:ln w="9525">
            <a:noFill/>
          </a:ln>
        </p:spPr>
        <p:txBody>
          <a:bodyPr wrap="square" anchor="t" anchorCtr="0">
            <a:spAutoFit/>
          </a:bodyPr>
          <a:p>
            <a:pPr>
              <a:lnSpc>
                <a:spcPct val="150000"/>
              </a:lnSpc>
            </a:pPr>
            <a:r>
              <a:rPr lang="zh-CN" altLang="en-US" sz="3200" dirty="0">
                <a:solidFill>
                  <a:srgbClr val="030563"/>
                </a:solidFill>
                <a:latin typeface="Arial" panose="020B0604020202020204" pitchFamily="34" charset="0"/>
                <a:ea typeface="宋体" panose="02010600030101010101" pitchFamily="2" charset="-122"/>
              </a:rPr>
              <a:t>　 </a:t>
            </a:r>
            <a:r>
              <a:rPr lang="zh-CN" altLang="en-US" sz="2000" dirty="0">
                <a:solidFill>
                  <a:srgbClr val="030563"/>
                </a:solidFill>
                <a:latin typeface="Arial" panose="020B0604020202020204" pitchFamily="34" charset="0"/>
                <a:ea typeface="宋体" panose="02010600030101010101" pitchFamily="2" charset="-122"/>
              </a:rPr>
              <a:t> </a:t>
            </a:r>
            <a:r>
              <a:rPr lang="en-US" altLang="zh-CN" sz="2000" dirty="0">
                <a:latin typeface="Arial" panose="020B0604020202020204" pitchFamily="34" charset="0"/>
                <a:ea typeface="宋体" panose="02010600030101010101" pitchFamily="2" charset="-122"/>
              </a:rPr>
              <a:t>3D</a:t>
            </a:r>
            <a:r>
              <a:rPr lang="zh-CN" altLang="en-US" sz="2000" dirty="0">
                <a:latin typeface="Arial" panose="020B0604020202020204" pitchFamily="34" charset="0"/>
                <a:ea typeface="宋体" panose="02010600030101010101" pitchFamily="2" charset="-122"/>
              </a:rPr>
              <a:t>集成被定义为一种系统级集成结构，在这一结构中，多层平面器件被堆叠起来，并经由穿透硅通孔（</a:t>
            </a:r>
            <a:r>
              <a:rPr lang="en-US" altLang="zh-CN" sz="2000" dirty="0">
                <a:latin typeface="Arial" panose="020B0604020202020204" pitchFamily="34" charset="0"/>
                <a:ea typeface="宋体" panose="02010600030101010101" pitchFamily="2" charset="-122"/>
              </a:rPr>
              <a:t>TSV</a:t>
            </a:r>
            <a:r>
              <a:rPr lang="zh-CN" altLang="en-US" sz="2000" dirty="0">
                <a:latin typeface="Arial" panose="020B0604020202020204" pitchFamily="34" charset="0"/>
                <a:ea typeface="宋体" panose="02010600030101010101" pitchFamily="2" charset="-122"/>
              </a:rPr>
              <a:t>）在</a:t>
            </a:r>
            <a:r>
              <a:rPr lang="en-US" altLang="zh-CN" sz="2000" dirty="0">
                <a:latin typeface="Arial" panose="020B0604020202020204" pitchFamily="34" charset="0"/>
                <a:ea typeface="宋体" panose="02010600030101010101" pitchFamily="2" charset="-122"/>
              </a:rPr>
              <a:t>Z</a:t>
            </a:r>
            <a:r>
              <a:rPr lang="zh-CN" altLang="en-US" sz="2000" dirty="0">
                <a:latin typeface="Arial" panose="020B0604020202020204" pitchFamily="34" charset="0"/>
                <a:ea typeface="宋体" panose="02010600030101010101" pitchFamily="2" charset="-122"/>
              </a:rPr>
              <a:t>方向连接起来。</a:t>
            </a:r>
            <a:r>
              <a:rPr lang="en-US" altLang="zh-CN" sz="2000" dirty="0">
                <a:latin typeface="Arial" panose="020B0604020202020204" pitchFamily="34" charset="0"/>
                <a:ea typeface="宋体" panose="02010600030101010101" pitchFamily="2" charset="-122"/>
              </a:rPr>
              <a:t>TSV</a:t>
            </a:r>
            <a:r>
              <a:rPr lang="zh-CN" altLang="en-US" sz="2000" dirty="0">
                <a:latin typeface="Arial" panose="020B0604020202020204" pitchFamily="34" charset="0"/>
                <a:ea typeface="宋体" panose="02010600030101010101" pitchFamily="2" charset="-122"/>
              </a:rPr>
              <a:t>也可以在</a:t>
            </a:r>
            <a:r>
              <a:rPr lang="en-US" altLang="zh-CN" sz="2000" dirty="0">
                <a:latin typeface="Arial" panose="020B0604020202020204" pitchFamily="34" charset="0"/>
                <a:ea typeface="宋体" panose="02010600030101010101" pitchFamily="2" charset="-122"/>
              </a:rPr>
              <a:t>CMOS</a:t>
            </a:r>
            <a:r>
              <a:rPr lang="zh-CN" altLang="en-US" sz="2000" dirty="0">
                <a:latin typeface="Arial" panose="020B0604020202020204" pitchFamily="34" charset="0"/>
                <a:ea typeface="宋体" panose="02010600030101010101" pitchFamily="2" charset="-122"/>
              </a:rPr>
              <a:t>器件制造完成之后制作。在键合工艺之前完成，或者在键合工艺之后完成。由于</a:t>
            </a:r>
            <a:r>
              <a:rPr lang="en-US" altLang="zh-CN" sz="2000" dirty="0">
                <a:latin typeface="Arial" panose="020B0604020202020204" pitchFamily="34" charset="0"/>
                <a:ea typeface="宋体" panose="02010600030101010101" pitchFamily="2" charset="-122"/>
              </a:rPr>
              <a:t>CMOS</a:t>
            </a:r>
            <a:r>
              <a:rPr lang="zh-CN" altLang="en-US" sz="2000" dirty="0">
                <a:latin typeface="Arial" panose="020B0604020202020204" pitchFamily="34" charset="0"/>
                <a:ea typeface="宋体" panose="02010600030101010101" pitchFamily="2" charset="-122"/>
              </a:rPr>
              <a:t>器件已经制作完成，因此在通孔形成时晶圆不需要再经受高温处理，所以可以使用铜导电材料。很明显，制作这些通孔的空白区域需要在设计芯片时就予以考虑 。</a:t>
            </a:r>
            <a:endParaRPr lang="zh-CN" altLang="en-US" sz="3200" dirty="0">
              <a:latin typeface="Arial" panose="020B0604020202020204" pitchFamily="34" charset="0"/>
              <a:ea typeface="宋体" panose="02010600030101010101" pitchFamily="2" charset="-122"/>
            </a:endParaRPr>
          </a:p>
          <a:p>
            <a:pPr>
              <a:spcBef>
                <a:spcPct val="50000"/>
              </a:spcBef>
            </a:pPr>
            <a:endParaRPr lang="en-US" altLang="zh-CN" sz="3200" dirty="0">
              <a:solidFill>
                <a:srgbClr val="030563"/>
              </a:solidFill>
              <a:latin typeface="Arial" panose="020B0604020202020204" pitchFamily="34" charset="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标题 1"/>
          <p:cNvSpPr>
            <a:spLocks noGrp="1"/>
          </p:cNvSpPr>
          <p:nvPr>
            <p:ph type="title"/>
          </p:nvPr>
        </p:nvSpPr>
        <p:spPr>
          <a:xfrm>
            <a:off x="333375" y="908050"/>
            <a:ext cx="8229600" cy="1143000"/>
          </a:xfrm>
        </p:spPr>
        <p:txBody>
          <a:bodyPr anchor="ctr" anchorCtr="0"/>
          <a:p>
            <a:r>
              <a:rPr lang="en-US" altLang="zh-CN" sz="3600" b="1" dirty="0">
                <a:solidFill>
                  <a:schemeClr val="tx1"/>
                </a:solidFill>
                <a:sym typeface="宋体" panose="02010600030101010101" pitchFamily="2" charset="-122"/>
              </a:rPr>
              <a:t>§</a:t>
            </a:r>
            <a:r>
              <a:rPr lang="en-US" altLang="zh-CN" sz="3600">
                <a:solidFill>
                  <a:schemeClr val="tx1"/>
                </a:solidFill>
                <a:latin typeface="隶书" panose="02010509060101010101" pitchFamily="49" charset="-122"/>
                <a:ea typeface="隶书" panose="02010509060101010101" pitchFamily="49" charset="-122"/>
              </a:rPr>
              <a:t>1</a:t>
            </a:r>
            <a:r>
              <a:rPr lang="zh-CN" altLang="en-US" sz="3600">
                <a:solidFill>
                  <a:schemeClr val="tx1"/>
                </a:solidFill>
                <a:latin typeface="隶书" panose="02010509060101010101" pitchFamily="49" charset="-122"/>
                <a:ea typeface="隶书" panose="02010509060101010101" pitchFamily="49" charset="-122"/>
              </a:rPr>
              <a:t>、智能微纳电子器件</a:t>
            </a:r>
            <a:endParaRPr lang="zh-CN" altLang="en-US" sz="3600">
              <a:solidFill>
                <a:schemeClr val="tx1"/>
              </a:solidFill>
              <a:latin typeface="隶书" panose="02010509060101010101" pitchFamily="49" charset="-122"/>
              <a:ea typeface="隶书" panose="02010509060101010101" pitchFamily="49" charset="-122"/>
            </a:endParaRPr>
          </a:p>
        </p:txBody>
      </p:sp>
      <p:sp>
        <p:nvSpPr>
          <p:cNvPr id="9218" name="内容占位符 2"/>
          <p:cNvSpPr>
            <a:spLocks noGrp="1"/>
          </p:cNvSpPr>
          <p:nvPr>
            <p:ph idx="1"/>
          </p:nvPr>
        </p:nvSpPr>
        <p:spPr>
          <a:xfrm>
            <a:off x="1260475" y="2349500"/>
            <a:ext cx="6853238" cy="3044825"/>
          </a:xfrm>
        </p:spPr>
        <p:txBody>
          <a:bodyPr anchor="t" anchorCtr="0"/>
          <a:p>
            <a:pPr marL="0" indent="0">
              <a:lnSpc>
                <a:spcPct val="150000"/>
              </a:lnSpc>
              <a:spcBef>
                <a:spcPts val="0"/>
              </a:spcBef>
              <a:buNone/>
            </a:pPr>
            <a:r>
              <a:rPr lang="en-US" altLang="zh-CN" sz="2800" b="1" dirty="0">
                <a:sym typeface="宋体" panose="02010600030101010101" pitchFamily="2" charset="-122"/>
              </a:rPr>
              <a:t>§</a:t>
            </a:r>
            <a:r>
              <a:rPr lang="en-US" altLang="zh-CN" sz="2800" b="1" dirty="0">
                <a:latin typeface="黑体" panose="02010609060101010101" charset="-122"/>
                <a:ea typeface="黑体" panose="02010609060101010101" charset="-122"/>
              </a:rPr>
              <a:t>1.1 </a:t>
            </a:r>
            <a:r>
              <a:rPr lang="zh-CN" altLang="en-US" sz="2800" b="1" dirty="0">
                <a:latin typeface="黑体" panose="02010609060101010101" charset="-122"/>
                <a:ea typeface="黑体" panose="02010609060101010101" charset="-122"/>
              </a:rPr>
              <a:t>微电子技术的起源和发展历程</a:t>
            </a:r>
            <a:endParaRPr lang="zh-CN" altLang="en-US" sz="2800" b="1" dirty="0">
              <a:latin typeface="黑体" panose="02010609060101010101" charset="-122"/>
              <a:ea typeface="黑体" panose="02010609060101010101" charset="-122"/>
            </a:endParaRPr>
          </a:p>
          <a:p>
            <a:pPr marL="0" indent="0">
              <a:lnSpc>
                <a:spcPct val="150000"/>
              </a:lnSpc>
              <a:spcBef>
                <a:spcPts val="0"/>
              </a:spcBef>
              <a:buNone/>
            </a:pPr>
            <a:r>
              <a:rPr lang="en-US" altLang="zh-CN" sz="2800" b="1" dirty="0">
                <a:solidFill>
                  <a:srgbClr val="FF0000"/>
                </a:solidFill>
                <a:sym typeface="宋体" panose="02010600030101010101" pitchFamily="2" charset="-122"/>
              </a:rPr>
              <a:t>§</a:t>
            </a:r>
            <a:r>
              <a:rPr lang="en-US" altLang="zh-CN" sz="2800" b="1">
                <a:solidFill>
                  <a:srgbClr val="FF0000"/>
                </a:solidFill>
                <a:latin typeface="黑体" panose="02010609060101010101" charset="-122"/>
                <a:ea typeface="黑体" panose="02010609060101010101" charset="-122"/>
              </a:rPr>
              <a:t>1.2 </a:t>
            </a:r>
            <a:r>
              <a:rPr lang="zh-CN" altLang="zh-CN" sz="2800" b="1">
                <a:solidFill>
                  <a:srgbClr val="FF0000"/>
                </a:solidFill>
                <a:latin typeface="黑体" panose="02010609060101010101" charset="-122"/>
                <a:ea typeface="黑体" panose="02010609060101010101" charset="-122"/>
              </a:rPr>
              <a:t>信息</a:t>
            </a:r>
            <a:r>
              <a:rPr lang="zh-CN" altLang="en-US" sz="2800" b="1" dirty="0">
                <a:solidFill>
                  <a:srgbClr val="FF0000"/>
                </a:solidFill>
                <a:latin typeface="黑体" panose="02010609060101010101" charset="-122"/>
                <a:ea typeface="黑体" panose="02010609060101010101" charset="-122"/>
              </a:rPr>
              <a:t>时代的微电子技术与器件</a:t>
            </a:r>
            <a:endParaRPr lang="zh-CN" altLang="en-US" sz="2800" b="1" dirty="0">
              <a:solidFill>
                <a:srgbClr val="FF0000"/>
              </a:solidFill>
              <a:latin typeface="黑体" panose="02010609060101010101" charset="-122"/>
              <a:ea typeface="黑体" panose="02010609060101010101" charset="-122"/>
            </a:endParaRPr>
          </a:p>
          <a:p>
            <a:pPr marL="0" indent="0">
              <a:lnSpc>
                <a:spcPct val="150000"/>
              </a:lnSpc>
              <a:spcBef>
                <a:spcPts val="0"/>
              </a:spcBef>
              <a:buNone/>
            </a:pPr>
            <a:r>
              <a:rPr lang="en-US" altLang="zh-CN" sz="2800" b="1" dirty="0">
                <a:sym typeface="宋体" panose="02010600030101010101" pitchFamily="2" charset="-122"/>
              </a:rPr>
              <a:t>§</a:t>
            </a:r>
            <a:r>
              <a:rPr lang="en-US" altLang="zh-CN" sz="2800" b="1" dirty="0">
                <a:latin typeface="黑体" panose="02010609060101010101" charset="-122"/>
                <a:ea typeface="黑体" panose="02010609060101010101" charset="-122"/>
              </a:rPr>
              <a:t>1.3 </a:t>
            </a:r>
            <a:r>
              <a:rPr lang="zh-CN" altLang="en-US" sz="2800" b="1" dirty="0">
                <a:latin typeface="黑体" panose="02010609060101010101" charset="-122"/>
                <a:ea typeface="黑体" panose="02010609060101010101" charset="-122"/>
              </a:rPr>
              <a:t>信息电子技术发展展望</a:t>
            </a:r>
            <a:endParaRPr lang="zh-CN" altLang="en-US" sz="2800" b="1" dirty="0">
              <a:latin typeface="黑体" panose="02010609060101010101" charset="-122"/>
              <a:ea typeface="黑体" panose="02010609060101010101" charset="-122"/>
            </a:endParaRPr>
          </a:p>
          <a:p>
            <a:pPr marL="0" indent="0">
              <a:buNone/>
            </a:pPr>
            <a:endParaRPr lang="zh-CN" altLang="en-US" b="1" dirty="0">
              <a:solidFill>
                <a:srgbClr val="4B4383"/>
              </a:solidFill>
              <a:latin typeface="隶书" panose="02010509060101010101" pitchFamily="49" charset="-122"/>
              <a:ea typeface="隶书" panose="02010509060101010101" pitchFamily="49" charset="-122"/>
            </a:endParaRPr>
          </a:p>
          <a:p>
            <a:pPr marL="0" indent="0">
              <a:buNone/>
            </a:pPr>
            <a:endParaRPr lang="zh-CN" altLang="en-US">
              <a:latin typeface="隶书" panose="02010509060101010101" pitchFamily="49" charset="-122"/>
              <a:ea typeface="隶书" panose="020105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type="title"/>
          </p:nvPr>
        </p:nvSpPr>
        <p:spPr>
          <a:xfrm>
            <a:off x="468313" y="476885"/>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0" i="0" u="none" strike="noStrike" kern="0" cap="none" spc="0" normalizeH="0" baseline="0" noProof="0" dirty="0">
                <a:ln>
                  <a:noFill/>
                </a:ln>
                <a:solidFill>
                  <a:schemeClr val="tx2"/>
                </a:solidFill>
                <a:effectLst>
                  <a:outerShdw blurRad="38100" dist="38100" dir="2700000" algn="tl">
                    <a:srgbClr val="000000"/>
                  </a:outerShdw>
                </a:effectLst>
                <a:uLnTx/>
                <a:uFillTx/>
                <a:latin typeface="+mj-lt"/>
                <a:ea typeface="+mj-ea"/>
                <a:cs typeface="+mj-cs"/>
              </a:rPr>
              <a:t>3D</a:t>
            </a:r>
            <a:r>
              <a:rPr kumimoji="0" lang="zh-CN" altLang="en-US" sz="4400" b="0" i="0" u="none" strike="noStrike" kern="0" cap="none" spc="0" normalizeH="0" baseline="0" noProof="0" dirty="0">
                <a:ln>
                  <a:noFill/>
                </a:ln>
                <a:solidFill>
                  <a:schemeClr val="tx2"/>
                </a:solidFill>
                <a:effectLst>
                  <a:outerShdw blurRad="38100" dist="38100" dir="2700000" algn="tl">
                    <a:srgbClr val="000000"/>
                  </a:outerShdw>
                </a:effectLst>
                <a:uLnTx/>
                <a:uFillTx/>
                <a:latin typeface="+mj-lt"/>
                <a:ea typeface="+mj-ea"/>
                <a:cs typeface="+mj-cs"/>
              </a:rPr>
              <a:t>集成电路</a:t>
            </a:r>
            <a:endParaRPr kumimoji="0" lang="zh-CN" altLang="en-US" sz="4400" b="0" i="0" u="none" strike="noStrike" kern="0" cap="none" spc="0" normalizeH="0" baseline="0" noProof="0" dirty="0">
              <a:ln>
                <a:noFill/>
              </a:ln>
              <a:solidFill>
                <a:schemeClr val="tx2"/>
              </a:solidFill>
              <a:effectLst>
                <a:outerShdw blurRad="38100" dist="38100" dir="2700000" algn="tl">
                  <a:srgbClr val="000000"/>
                </a:outerShdw>
              </a:effectLst>
              <a:uLnTx/>
              <a:uFillTx/>
              <a:latin typeface="+mj-lt"/>
              <a:ea typeface="+mj-ea"/>
              <a:cs typeface="+mj-cs"/>
            </a:endParaRPr>
          </a:p>
        </p:txBody>
      </p:sp>
      <p:pic>
        <p:nvPicPr>
          <p:cNvPr id="27650" name="Picture 420" descr="2009121110815561"/>
          <p:cNvPicPr>
            <a:picLocks noChangeAspect="1"/>
          </p:cNvPicPr>
          <p:nvPr/>
        </p:nvPicPr>
        <p:blipFill>
          <a:blip r:embed="rId1"/>
          <a:stretch>
            <a:fillRect/>
          </a:stretch>
        </p:blipFill>
        <p:spPr>
          <a:xfrm>
            <a:off x="2267585" y="1915795"/>
            <a:ext cx="4967605" cy="413194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内容占位符 2"/>
          <p:cNvSpPr>
            <a:spLocks noGrp="1"/>
          </p:cNvSpPr>
          <p:nvPr>
            <p:ph idx="1"/>
          </p:nvPr>
        </p:nvSpPr>
        <p:spPr>
          <a:xfrm>
            <a:off x="1898015" y="621030"/>
            <a:ext cx="5710555" cy="5624830"/>
          </a:xfrm>
        </p:spPr>
        <p:txBody>
          <a:bodyPr vert="horz" wrap="square" lIns="91440" tIns="45720" rIns="91440" bIns="45720" anchor="t"/>
          <a:p>
            <a:pPr marL="342900" marR="0" indent="-342900" algn="l" defTabSz="914400" rtl="0" eaLnBrk="1" fontAlgn="base" latinLnBrk="0" hangingPunct="1">
              <a:lnSpc>
                <a:spcPct val="150000"/>
              </a:lnSpc>
              <a:spcBef>
                <a:spcPts val="0"/>
              </a:spcBef>
              <a:spcAft>
                <a:spcPct val="0"/>
              </a:spcAft>
              <a:buClrTx/>
              <a:buSzTx/>
              <a:buFontTx/>
              <a:buChar char="•"/>
            </a:pPr>
            <a:r>
              <a:rPr kumimoji="0" lang="zh-CN" altLang="en-US" sz="2000" b="0" i="0" u="none" strike="noStrike" kern="1200" cap="none" spc="0" normalizeH="0" baseline="0" noProof="1" dirty="0">
                <a:solidFill>
                  <a:schemeClr val="tx1"/>
                </a:solidFill>
                <a:latin typeface="+mn-lt"/>
                <a:ea typeface="+mn-ea"/>
                <a:cs typeface="+mn-cs"/>
              </a:rPr>
              <a:t>三维集成的优点是：</a:t>
            </a:r>
            <a:endParaRPr kumimoji="0" lang="zh-CN" altLang="en-US" sz="2000" b="0" i="0" u="none" strike="noStrike" kern="1200" cap="none" spc="0" normalizeH="0" baseline="0" noProof="1" dirty="0">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dirty="0">
                <a:solidFill>
                  <a:schemeClr val="tx1"/>
                </a:solidFill>
                <a:latin typeface="+mn-lt"/>
                <a:ea typeface="+mn-ea"/>
                <a:cs typeface="+mn-cs"/>
              </a:rPr>
              <a:t>①提高封装密度。多层器件重叠结构可成倍提高芯片集成度。</a:t>
            </a:r>
            <a:endParaRPr kumimoji="0" lang="zh-CN" altLang="en-US" sz="2000" b="0" i="0" u="none" strike="noStrike" kern="1200" cap="none" spc="0" normalizeH="0" baseline="0" noProof="1" dirty="0">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dirty="0">
                <a:solidFill>
                  <a:schemeClr val="tx1"/>
                </a:solidFill>
                <a:latin typeface="+mn-lt"/>
                <a:ea typeface="+mn-ea"/>
                <a:cs typeface="+mn-cs"/>
              </a:rPr>
              <a:t>②提高电路工作速度。重叠结构使</a:t>
            </a:r>
            <a:r>
              <a:rPr kumimoji="0" lang="zh-CN" altLang="en-US" sz="2000" b="0" i="0" u="none" strike="noStrike" kern="1200" cap="none" spc="0" normalizeH="0" baseline="0" noProof="1" dirty="0">
                <a:solidFill>
                  <a:srgbClr val="FF0000"/>
                </a:solidFill>
                <a:latin typeface="+mn-lt"/>
                <a:ea typeface="+mn-ea"/>
                <a:cs typeface="+mn-cs"/>
              </a:rPr>
              <a:t>单元连线缩短</a:t>
            </a:r>
            <a:r>
              <a:rPr kumimoji="0" lang="zh-CN" altLang="en-US" sz="2000" b="0" i="0" u="none" strike="noStrike" kern="1200" cap="none" spc="0" normalizeH="0" baseline="0" noProof="1" dirty="0">
                <a:solidFill>
                  <a:schemeClr val="tx1"/>
                </a:solidFill>
                <a:latin typeface="+mn-lt"/>
                <a:ea typeface="+mn-ea"/>
                <a:cs typeface="+mn-cs"/>
              </a:rPr>
              <a:t>，并使并行信号处理成为可能，从而实现电路的高速操作。</a:t>
            </a:r>
            <a:endParaRPr kumimoji="0" lang="zh-CN" altLang="en-US" sz="2000" b="0" i="0" u="none" strike="noStrike" kern="1200" cap="none" spc="0" normalizeH="0" baseline="0" noProof="1" dirty="0">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dirty="0">
                <a:solidFill>
                  <a:schemeClr val="tx1"/>
                </a:solidFill>
                <a:latin typeface="+mn-lt"/>
                <a:ea typeface="+mn-ea"/>
                <a:cs typeface="+mn-cs"/>
              </a:rPr>
              <a:t>③可实现新型多功能器件及电路系统。如把光电器件等功能器件和硅集成电路集成在一起，形成新功能系统。日、美、欧共体各国都在致力于研究三维集成电路，并已制出一些实用的多层结构集成电路。立体电路是正在发展的技术。</a:t>
            </a:r>
            <a:endParaRPr kumimoji="0" lang="zh-CN" altLang="en-US" sz="2000" b="0" i="0" u="none" strike="noStrike" kern="1200" cap="none" spc="0" normalizeH="0" baseline="0" noProof="1" dirty="0">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2000" b="0" i="0" u="none" strike="noStrike" kern="1200" cap="none" spc="0" normalizeH="0" baseline="0" noProof="1" dirty="0">
              <a:solidFill>
                <a:schemeClr val="tx1"/>
              </a:solidFill>
              <a:latin typeface="+mn-lt"/>
              <a:ea typeface="+mn-ea"/>
              <a:cs typeface="+mn-cs"/>
            </a:endParaRPr>
          </a:p>
        </p:txBody>
      </p:sp>
      <p:sp>
        <p:nvSpPr>
          <p:cNvPr id="4" name="日期占位符 3"/>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11ABF8C-0DDC-4723-B60C-67CFF143E4CF}" type="datetime1">
              <a:rPr kumimoji="0" lang="zh-CN" altLang="en-US" sz="1800" b="0" i="0" u="none" strike="noStrike" kern="1200" cap="none" spc="0" normalizeH="0" baseline="0" noProof="0" smtClean="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6" name="灯片编号占位符 5"/>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en-US" altLang="zh-CN"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9B2DCD-7DB7-40B8-BD62-B6264C3C4D15}"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4"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58724" name="Text Box 4"/>
          <p:cNvSpPr txBox="1"/>
          <p:nvPr/>
        </p:nvSpPr>
        <p:spPr>
          <a:xfrm>
            <a:off x="2016760" y="1412875"/>
            <a:ext cx="5833110" cy="3509010"/>
          </a:xfrm>
          <a:prstGeom prst="rect">
            <a:avLst/>
          </a:prstGeom>
          <a:noFill/>
          <a:ln w="9525">
            <a:noFill/>
          </a:ln>
        </p:spPr>
        <p:txBody>
          <a:bodyPr wrap="square" lIns="90000" tIns="46800" rIns="90000" bIns="46800" anchor="t" anchorCtr="0">
            <a:spAutoFit/>
          </a:bodyPr>
          <a:p>
            <a:pPr>
              <a:lnSpc>
                <a:spcPct val="150000"/>
              </a:lnSpc>
            </a:pPr>
            <a:r>
              <a:rPr lang="zh-CN" altLang="en-US" sz="2800" dirty="0">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  </a:t>
            </a:r>
            <a:r>
              <a:rPr lang="zh-CN" altLang="en-US" sz="2000" dirty="0">
                <a:latin typeface="Arial" panose="020B0604020202020204" pitchFamily="34" charset="0"/>
                <a:ea typeface="宋体" panose="02010600030101010101" pitchFamily="2" charset="-122"/>
              </a:rPr>
              <a:t> 很多著名 的微电子学家预测，微电子产业将于</a:t>
            </a:r>
            <a:r>
              <a:rPr lang="en-US" altLang="zh-CN" sz="2000" dirty="0">
                <a:latin typeface="Arial" panose="020B0604020202020204" pitchFamily="34" charset="0"/>
                <a:ea typeface="宋体" panose="02010600030101010101" pitchFamily="2" charset="-122"/>
              </a:rPr>
              <a:t>2030</a:t>
            </a:r>
            <a:r>
              <a:rPr lang="zh-CN" altLang="en-US" sz="2000" dirty="0">
                <a:latin typeface="Arial" panose="020B0604020202020204" pitchFamily="34" charset="0"/>
                <a:ea typeface="宋体" panose="02010600030101010101" pitchFamily="2" charset="-122"/>
              </a:rPr>
              <a:t>年左右步入像汽车工业、航空工业这样的比较成熟的朝阳工业领域．即使微电子产业步入像汽车、航空等成熟工业领域，它仍将保持快速发展趋势，就像汽车、航空工业已经发展了</a:t>
            </a:r>
            <a:r>
              <a:rPr lang="en-US" altLang="zh-CN" sz="2000" dirty="0">
                <a:latin typeface="Arial" panose="020B0604020202020204" pitchFamily="34" charset="0"/>
                <a:ea typeface="宋体" panose="02010600030101010101" pitchFamily="2" charset="-122"/>
              </a:rPr>
              <a:t>100</a:t>
            </a:r>
            <a:r>
              <a:rPr lang="zh-CN" altLang="en-US" sz="2000" dirty="0">
                <a:latin typeface="Arial" panose="020B0604020202020204" pitchFamily="34" charset="0"/>
                <a:ea typeface="宋体" panose="02010600030101010101" pitchFamily="2" charset="-122"/>
              </a:rPr>
              <a:t>多年仍极具发展潜力一样，毫无疑问，以硅为基础的微电子产业至少在未来几十年中仍会保持目前的高速发展趋势。</a:t>
            </a:r>
            <a:endParaRPr lang="zh-CN" altLang="en-US" sz="2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8724"/>
                                        </p:tgtEl>
                                        <p:attrNameLst>
                                          <p:attrName>style.visibility</p:attrName>
                                        </p:attrNameLst>
                                      </p:cBhvr>
                                      <p:to>
                                        <p:strVal val="visible"/>
                                      </p:to>
                                    </p:set>
                                    <p:anim calcmode="lin" valueType="num">
                                      <p:cBhvr>
                                        <p:cTn id="7" dur="500" fill="hold"/>
                                        <p:tgtEl>
                                          <p:spTgt spid="158724"/>
                                        </p:tgtEl>
                                        <p:attrNameLst>
                                          <p:attrName>ppt_x</p:attrName>
                                        </p:attrNameLst>
                                      </p:cBhvr>
                                      <p:tavLst>
                                        <p:tav tm="0">
                                          <p:val>
                                            <p:strVal val="#ppt_x"/>
                                          </p:val>
                                        </p:tav>
                                        <p:tav tm="100000">
                                          <p:val>
                                            <p:strVal val="#ppt_x"/>
                                          </p:val>
                                        </p:tav>
                                      </p:tavLst>
                                    </p:anim>
                                    <p:anim calcmode="lin" valueType="num">
                                      <p:cBhvr>
                                        <p:cTn id="8" dur="500" fill="hold"/>
                                        <p:tgtEl>
                                          <p:spTgt spid="1587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D85B70A-75B0-4379-BAA4-29EBC9B88118}"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5"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59749" name="Text Box 5"/>
          <p:cNvSpPr txBox="1"/>
          <p:nvPr/>
        </p:nvSpPr>
        <p:spPr>
          <a:xfrm>
            <a:off x="971550" y="1341120"/>
            <a:ext cx="6830695" cy="5170805"/>
          </a:xfrm>
          <a:prstGeom prst="rect">
            <a:avLst/>
          </a:prstGeom>
          <a:noFill/>
          <a:ln w="9525">
            <a:noFill/>
          </a:ln>
        </p:spPr>
        <p:txBody>
          <a:bodyPr wrap="square" lIns="90000" tIns="46800" rIns="90000" bIns="46800" anchor="t" anchorCtr="0">
            <a:spAutoFit/>
          </a:bodyPr>
          <a:p>
            <a:pPr>
              <a:lnSpc>
                <a:spcPct val="150000"/>
              </a:lnSpc>
              <a:buFont typeface="Arial" panose="020B0604020202020204" pitchFamily="34" charset="0"/>
            </a:pPr>
            <a:r>
              <a:rPr lang="zh-CN" altLang="en-US" sz="3200" b="1" noProof="1" dirty="0">
                <a:latin typeface="Arial" panose="020B0604020202020204" pitchFamily="34" charset="0"/>
                <a:ea typeface="宋体" panose="02010600030101010101" pitchFamily="2" charset="-122"/>
                <a:cs typeface="+mn-cs"/>
              </a:rPr>
              <a:t>问题</a:t>
            </a:r>
            <a:endParaRPr lang="en-US" altLang="zh-CN" sz="3200" b="1" noProof="1" dirty="0">
              <a:latin typeface="Arial" panose="020B0604020202020204" pitchFamily="34" charset="0"/>
              <a:ea typeface="宋体" panose="02010600030101010101" pitchFamily="2" charset="-122"/>
            </a:endParaRPr>
          </a:p>
          <a:p>
            <a:pPr marL="342900" indent="-342900">
              <a:lnSpc>
                <a:spcPct val="150000"/>
              </a:lnSpc>
              <a:buFont typeface="Arial" panose="020B0604020202020204" pitchFamily="34" charset="0"/>
              <a:buChar char="•"/>
            </a:pPr>
            <a:r>
              <a:rPr lang="en-US" altLang="zh-CN" sz="2000" noProof="1" dirty="0">
                <a:latin typeface="Arial" panose="020B0604020202020204" pitchFamily="34" charset="0"/>
                <a:ea typeface="宋体" panose="02010600030101010101" pitchFamily="2" charset="-122"/>
                <a:cs typeface="+mn-cs"/>
              </a:rPr>
              <a:t>IC</a:t>
            </a:r>
            <a:r>
              <a:rPr lang="zh-CN" altLang="en-US" sz="2000" noProof="1" dirty="0">
                <a:latin typeface="Arial" panose="020B0604020202020204" pitchFamily="34" charset="0"/>
                <a:ea typeface="宋体" panose="02010600030101010101" pitchFamily="2" charset="-122"/>
                <a:cs typeface="+mn-cs"/>
              </a:rPr>
              <a:t>芯片是通过印刷电路板</a:t>
            </a:r>
            <a:r>
              <a:rPr lang="en-US" altLang="zh-CN" sz="2000" noProof="1" dirty="0">
                <a:latin typeface="Arial" panose="020B0604020202020204" pitchFamily="34" charset="0"/>
                <a:ea typeface="宋体" panose="02010600030101010101" pitchFamily="2" charset="-122"/>
                <a:cs typeface="+mn-cs"/>
              </a:rPr>
              <a:t>(PCB) </a:t>
            </a:r>
            <a:r>
              <a:rPr lang="zh-CN" altLang="en-US" sz="2000" noProof="1" dirty="0">
                <a:latin typeface="Arial" panose="020B0604020202020204" pitchFamily="34" charset="0"/>
                <a:ea typeface="宋体" panose="02010600030101010101" pitchFamily="2" charset="-122"/>
                <a:cs typeface="+mn-cs"/>
              </a:rPr>
              <a:t>等技术实现整机系统的。</a:t>
            </a:r>
            <a:r>
              <a:rPr lang="zh-CN" altLang="en-US" sz="2000" dirty="0">
                <a:sym typeface="+mn-ea"/>
              </a:rPr>
              <a:t>尽管</a:t>
            </a:r>
            <a:r>
              <a:rPr lang="en-US" altLang="zh-CN" sz="2000" dirty="0">
                <a:sym typeface="+mn-ea"/>
              </a:rPr>
              <a:t>IC</a:t>
            </a:r>
            <a:r>
              <a:rPr lang="zh-CN" altLang="en-US" sz="2000" dirty="0">
                <a:sym typeface="+mn-ea"/>
              </a:rPr>
              <a:t>的速度可以很高、功耗可以很小，但由于</a:t>
            </a:r>
            <a:r>
              <a:rPr lang="en-US" altLang="zh-CN" sz="2000" dirty="0">
                <a:sym typeface="+mn-ea"/>
              </a:rPr>
              <a:t>PCB</a:t>
            </a:r>
            <a:r>
              <a:rPr lang="zh-CN" altLang="en-US" sz="2000" dirty="0">
                <a:sym typeface="+mn-ea"/>
              </a:rPr>
              <a:t>板中</a:t>
            </a:r>
            <a:r>
              <a:rPr lang="en-US" altLang="zh-CN" sz="2000" dirty="0">
                <a:sym typeface="+mn-ea"/>
              </a:rPr>
              <a:t>IC</a:t>
            </a:r>
            <a:r>
              <a:rPr lang="zh-CN" altLang="en-US" sz="2000" dirty="0">
                <a:sym typeface="+mn-ea"/>
              </a:rPr>
              <a:t>芯片之间的连线延时、</a:t>
            </a:r>
            <a:r>
              <a:rPr lang="en-US" altLang="zh-CN" sz="2000" dirty="0">
                <a:sym typeface="+mn-ea"/>
              </a:rPr>
              <a:t>PCB</a:t>
            </a:r>
            <a:r>
              <a:rPr lang="zh-CN" altLang="en-US" sz="2000" dirty="0">
                <a:sym typeface="+mn-ea"/>
              </a:rPr>
              <a:t>板可靠性以及重量等因素的限制，整机系统的性能受到了</a:t>
            </a:r>
            <a:r>
              <a:rPr lang="zh-CN" altLang="en-US" sz="2000" dirty="0">
                <a:solidFill>
                  <a:srgbClr val="0000FF"/>
                </a:solidFill>
                <a:sym typeface="+mn-ea"/>
              </a:rPr>
              <a:t>很大的限制</a:t>
            </a:r>
            <a:r>
              <a:rPr lang="zh-CN" altLang="en-US" sz="2000" dirty="0">
                <a:sym typeface="+mn-ea"/>
              </a:rPr>
              <a:t>．随着系统向高速度、低功耗、低电压和多媒体、网络化、移动化的发展，系统对电路的要求越来越高，</a:t>
            </a:r>
            <a:r>
              <a:rPr lang="zh-CN" altLang="en-US" sz="2000" dirty="0">
                <a:solidFill>
                  <a:srgbClr val="0000FF"/>
                </a:solidFill>
                <a:sym typeface="+mn-ea"/>
              </a:rPr>
              <a:t>传统集成电路设计技术</a:t>
            </a:r>
            <a:r>
              <a:rPr lang="zh-CN" altLang="en-US" sz="2000" dirty="0">
                <a:sym typeface="+mn-ea"/>
              </a:rPr>
              <a:t>已</a:t>
            </a:r>
            <a:r>
              <a:rPr lang="zh-CN" altLang="en-US" sz="2000" dirty="0">
                <a:solidFill>
                  <a:srgbClr val="FF0000"/>
                </a:solidFill>
                <a:sym typeface="+mn-ea"/>
              </a:rPr>
              <a:t>无法满足</a:t>
            </a:r>
            <a:r>
              <a:rPr lang="zh-CN" altLang="en-US" sz="2000" dirty="0">
                <a:sym typeface="+mn-ea"/>
              </a:rPr>
              <a:t>性能日益提高的整机系统的要求。</a:t>
            </a:r>
            <a:endParaRPr lang="zh-CN" altLang="en-US" sz="2000" noProof="1" dirty="0">
              <a:solidFill>
                <a:srgbClr val="FFFF66"/>
              </a:solidFill>
              <a:latin typeface="Arial" panose="020B0604020202020204" pitchFamily="34" charset="0"/>
              <a:ea typeface="宋体" panose="02010600030101010101" pitchFamily="2" charset="-122"/>
            </a:endParaRPr>
          </a:p>
          <a:p>
            <a:pPr marL="342900" indent="-342900">
              <a:lnSpc>
                <a:spcPct val="150000"/>
              </a:lnSpc>
              <a:buFont typeface="Arial" panose="020B0604020202020204" pitchFamily="34" charset="0"/>
              <a:buChar char="•"/>
            </a:pPr>
            <a:endParaRPr lang="zh-CN" altLang="en-US" sz="2400" noProof="1" dirty="0">
              <a:latin typeface="Arial" panose="020B0604020202020204" pitchFamily="34" charset="0"/>
              <a:ea typeface="宋体" panose="02010600030101010101" pitchFamily="2" charset="-122"/>
            </a:endParaRPr>
          </a:p>
          <a:p>
            <a:pPr marL="342900" indent="-342900">
              <a:lnSpc>
                <a:spcPct val="150000"/>
              </a:lnSpc>
              <a:buFont typeface="Arial" panose="020B0604020202020204" pitchFamily="34" charset="0"/>
              <a:buChar char="•"/>
            </a:pPr>
            <a:endParaRPr lang="zh-CN" altLang="en-US" sz="2400" noProof="1" dirty="0">
              <a:solidFill>
                <a:srgbClr val="FFFF66"/>
              </a:solidFill>
              <a:latin typeface="Arial" panose="020B0604020202020204" pitchFamily="34" charset="0"/>
              <a:ea typeface="宋体" panose="02010600030101010101" pitchFamily="2" charset="-122"/>
            </a:endParaRPr>
          </a:p>
        </p:txBody>
      </p:sp>
      <p:sp>
        <p:nvSpPr>
          <p:cNvPr id="31748" name="文本框 1"/>
          <p:cNvSpPr txBox="1"/>
          <p:nvPr/>
        </p:nvSpPr>
        <p:spPr>
          <a:xfrm>
            <a:off x="357188" y="712788"/>
            <a:ext cx="8001635" cy="521970"/>
          </a:xfrm>
          <a:prstGeom prst="rect">
            <a:avLst/>
          </a:prstGeom>
          <a:noFill/>
          <a:ln w="9525">
            <a:noFill/>
          </a:ln>
        </p:spPr>
        <p:txBody>
          <a:bodyPr wrap="none" anchor="t" anchorCtr="0">
            <a:spAutoFit/>
          </a:bodyPr>
          <a:p>
            <a:pPr>
              <a:spcBef>
                <a:spcPct val="50000"/>
              </a:spcBef>
            </a:pPr>
            <a:r>
              <a:rPr lang="en-US" altLang="zh-CN" sz="2800" b="1" dirty="0">
                <a:solidFill>
                  <a:schemeClr val="tx2"/>
                </a:solidFill>
                <a:latin typeface="Arial" panose="020B0604020202020204" pitchFamily="34" charset="0"/>
                <a:ea typeface="宋体" panose="02010600030101010101" pitchFamily="2" charset="-122"/>
              </a:rPr>
              <a:t>1.3.2  </a:t>
            </a:r>
            <a:r>
              <a:rPr lang="zh-CN" altLang="en-US" sz="2800" b="1" dirty="0">
                <a:solidFill>
                  <a:schemeClr val="tx2"/>
                </a:solidFill>
                <a:latin typeface="Arial" panose="020B0604020202020204" pitchFamily="34" charset="0"/>
                <a:ea typeface="宋体" panose="02010600030101010101" pitchFamily="2" charset="-122"/>
              </a:rPr>
              <a:t>集成系统是</a:t>
            </a:r>
            <a:r>
              <a:rPr lang="en-US" altLang="zh-CN" sz="2800" b="1" dirty="0">
                <a:solidFill>
                  <a:schemeClr val="tx2"/>
                </a:solidFill>
                <a:latin typeface="Arial" panose="020B0604020202020204" pitchFamily="34" charset="0"/>
                <a:ea typeface="宋体" panose="02010600030101010101" pitchFamily="2" charset="-122"/>
              </a:rPr>
              <a:t>21</a:t>
            </a:r>
            <a:r>
              <a:rPr lang="zh-CN" altLang="en-US" sz="2800" b="1" dirty="0">
                <a:solidFill>
                  <a:schemeClr val="tx2"/>
                </a:solidFill>
                <a:latin typeface="Arial" panose="020B0604020202020204" pitchFamily="34" charset="0"/>
                <a:ea typeface="宋体" panose="02010600030101010101" pitchFamily="2" charset="-122"/>
              </a:rPr>
              <a:t>世纪初微电子技术发展的重点</a:t>
            </a:r>
            <a:endParaRPr lang="zh-CN" altLang="en-US" sz="2800" b="1">
              <a:latin typeface="Arial" panose="020B0604020202020204" pitchFamily="34" charset="0"/>
              <a:ea typeface="宋体" panose="02010600030101010101" pitchFamily="2" charset="-122"/>
            </a:endParaRPr>
          </a:p>
        </p:txBody>
      </p:sp>
      <p:pic>
        <p:nvPicPr>
          <p:cNvPr id="31749" name="图片 1"/>
          <p:cNvPicPr>
            <a:picLocks noChangeAspect="1"/>
          </p:cNvPicPr>
          <p:nvPr/>
        </p:nvPicPr>
        <p:blipFill>
          <a:blip r:embed="rId1"/>
          <a:stretch>
            <a:fillRect/>
          </a:stretch>
        </p:blipFill>
        <p:spPr>
          <a:xfrm>
            <a:off x="5292090" y="5373370"/>
            <a:ext cx="1951355" cy="11906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9749"/>
                                        </p:tgtEl>
                                        <p:attrNameLst>
                                          <p:attrName>style.visibility</p:attrName>
                                        </p:attrNameLst>
                                      </p:cBhvr>
                                      <p:to>
                                        <p:strVal val="visible"/>
                                      </p:to>
                                    </p:set>
                                    <p:animEffect transition="in" filter="box(in)">
                                      <p:cBhvr>
                                        <p:cTn id="7" dur="500"/>
                                        <p:tgtEl>
                                          <p:spTgt spid="159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D85B70A-75B0-4379-BAA4-29EBC9B88118}"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5"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59748" name="Text Box 4"/>
          <p:cNvSpPr txBox="1"/>
          <p:nvPr/>
        </p:nvSpPr>
        <p:spPr>
          <a:xfrm>
            <a:off x="357188" y="857250"/>
            <a:ext cx="8501062" cy="584200"/>
          </a:xfrm>
          <a:prstGeom prst="rect">
            <a:avLst/>
          </a:prstGeom>
          <a:noFill/>
          <a:ln w="9525">
            <a:noFill/>
          </a:ln>
        </p:spPr>
        <p:txBody>
          <a:bodyPr lIns="90000" tIns="46800" rIns="90000" bIns="46800" anchor="t" anchorCtr="0">
            <a:spAutoFit/>
          </a:bodyPr>
          <a:p>
            <a:pPr>
              <a:spcBef>
                <a:spcPct val="50000"/>
              </a:spcBef>
            </a:pPr>
            <a:r>
              <a:rPr lang="zh-CN" altLang="en-US" sz="3200" dirty="0">
                <a:solidFill>
                  <a:schemeClr val="tx2"/>
                </a:solidFill>
                <a:latin typeface="Arial" panose="020B0604020202020204" pitchFamily="34" charset="0"/>
                <a:ea typeface="宋体" panose="02010600030101010101" pitchFamily="2" charset="-122"/>
              </a:rPr>
              <a:t> </a:t>
            </a:r>
            <a:endParaRPr lang="zh-CN" altLang="en-US" sz="3200" dirty="0">
              <a:solidFill>
                <a:schemeClr val="tx2"/>
              </a:solidFill>
              <a:latin typeface="Arial" panose="020B0604020202020204" pitchFamily="34" charset="0"/>
              <a:ea typeface="宋体" panose="02010600030101010101" pitchFamily="2" charset="-122"/>
            </a:endParaRPr>
          </a:p>
        </p:txBody>
      </p:sp>
      <p:sp>
        <p:nvSpPr>
          <p:cNvPr id="159749" name="Text Box 5"/>
          <p:cNvSpPr txBox="1"/>
          <p:nvPr/>
        </p:nvSpPr>
        <p:spPr>
          <a:xfrm>
            <a:off x="1259205" y="2132965"/>
            <a:ext cx="6423660" cy="2862580"/>
          </a:xfrm>
          <a:prstGeom prst="rect">
            <a:avLst/>
          </a:prstGeom>
          <a:noFill/>
          <a:ln w="9525">
            <a:noFill/>
          </a:ln>
        </p:spPr>
        <p:txBody>
          <a:bodyPr wrap="square" lIns="90000" tIns="46800" rIns="90000" bIns="46800" anchor="t" anchorCtr="0">
            <a:spAutoFit/>
          </a:bodyPr>
          <a:p>
            <a:pPr marL="342900" indent="-342900">
              <a:lnSpc>
                <a:spcPct val="150000"/>
              </a:lnSpc>
              <a:buFont typeface="Arial" panose="020B0604020202020204" pitchFamily="34" charset="0"/>
              <a:buChar char="•"/>
            </a:pPr>
            <a:r>
              <a:rPr lang="zh-CN" altLang="en-US" sz="2000" noProof="1" dirty="0">
                <a:latin typeface="Arial" panose="020B0604020202020204" pitchFamily="34" charset="0"/>
                <a:ea typeface="宋体" panose="02010600030101010101" pitchFamily="2" charset="-122"/>
                <a:cs typeface="+mn-cs"/>
              </a:rPr>
              <a:t>在集成电路</a:t>
            </a:r>
            <a:r>
              <a:rPr lang="en-US" altLang="zh-CN" sz="2000" noProof="1" dirty="0">
                <a:latin typeface="Arial" panose="020B0604020202020204" pitchFamily="34" charset="0"/>
                <a:ea typeface="宋体" panose="02010600030101010101" pitchFamily="2" charset="-122"/>
                <a:cs typeface="+mn-cs"/>
              </a:rPr>
              <a:t>(IC)</a:t>
            </a:r>
            <a:r>
              <a:rPr lang="zh-CN" altLang="en-US" sz="2000" noProof="1" dirty="0">
                <a:latin typeface="Arial" panose="020B0604020202020204" pitchFamily="34" charset="0"/>
                <a:ea typeface="宋体" panose="02010600030101010101" pitchFamily="2" charset="-122"/>
                <a:cs typeface="+mn-cs"/>
              </a:rPr>
              <a:t>发展初期，电路设计都从器件的</a:t>
            </a:r>
            <a:r>
              <a:rPr lang="zh-CN" altLang="en-US" sz="2000" noProof="1" dirty="0">
                <a:solidFill>
                  <a:srgbClr val="FF0000"/>
                </a:solidFill>
                <a:latin typeface="Arial" panose="020B0604020202020204" pitchFamily="34" charset="0"/>
                <a:ea typeface="宋体" panose="02010600030101010101" pitchFamily="2" charset="-122"/>
                <a:cs typeface="+mn-cs"/>
              </a:rPr>
              <a:t>物理版图</a:t>
            </a:r>
            <a:r>
              <a:rPr lang="zh-CN" altLang="en-US" sz="2000" noProof="1" dirty="0">
                <a:latin typeface="Arial" panose="020B0604020202020204" pitchFamily="34" charset="0"/>
                <a:ea typeface="宋体" panose="02010600030101010101" pitchFamily="2" charset="-122"/>
                <a:cs typeface="+mn-cs"/>
              </a:rPr>
              <a:t>设计入手，后来出现了</a:t>
            </a:r>
            <a:r>
              <a:rPr lang="zh-CN" altLang="en-US" sz="2000" noProof="1" dirty="0">
                <a:solidFill>
                  <a:srgbClr val="FF0000"/>
                </a:solidFill>
                <a:latin typeface="Arial" panose="020B0604020202020204" pitchFamily="34" charset="0"/>
                <a:ea typeface="宋体" panose="02010600030101010101" pitchFamily="2" charset="-122"/>
                <a:cs typeface="+mn-cs"/>
              </a:rPr>
              <a:t>集成电路单元库</a:t>
            </a:r>
            <a:r>
              <a:rPr lang="en-US" altLang="zh-CN" sz="2000" noProof="1" dirty="0">
                <a:latin typeface="Arial" panose="020B0604020202020204" pitchFamily="34" charset="0"/>
                <a:ea typeface="宋体" panose="02010600030101010101" pitchFamily="2" charset="-122"/>
                <a:cs typeface="+mn-cs"/>
              </a:rPr>
              <a:t>(Cell-Lib)</a:t>
            </a:r>
            <a:r>
              <a:rPr lang="zh-CN" altLang="en-US" sz="2000" noProof="1" dirty="0">
                <a:latin typeface="Arial" panose="020B0604020202020204" pitchFamily="34" charset="0"/>
                <a:ea typeface="宋体" panose="02010600030101010101" pitchFamily="2" charset="-122"/>
                <a:cs typeface="+mn-cs"/>
              </a:rPr>
              <a:t>，使得集成电路设计从</a:t>
            </a:r>
            <a:r>
              <a:rPr lang="zh-CN" altLang="en-US" sz="2000" noProof="1" dirty="0">
                <a:solidFill>
                  <a:srgbClr val="0000FF"/>
                </a:solidFill>
                <a:latin typeface="Arial" panose="020B0604020202020204" pitchFamily="34" charset="0"/>
                <a:ea typeface="宋体" panose="02010600030101010101" pitchFamily="2" charset="-122"/>
                <a:cs typeface="+mn-cs"/>
              </a:rPr>
              <a:t>器件级</a:t>
            </a:r>
            <a:r>
              <a:rPr lang="zh-CN" altLang="en-US" sz="2000" noProof="1" dirty="0">
                <a:latin typeface="Arial" panose="020B0604020202020204" pitchFamily="34" charset="0"/>
                <a:ea typeface="宋体" panose="02010600030101010101" pitchFamily="2" charset="-122"/>
                <a:cs typeface="+mn-cs"/>
              </a:rPr>
              <a:t>进入</a:t>
            </a:r>
            <a:r>
              <a:rPr lang="zh-CN" altLang="en-US" sz="2000" noProof="1" dirty="0">
                <a:solidFill>
                  <a:srgbClr val="0000FF"/>
                </a:solidFill>
                <a:latin typeface="Arial" panose="020B0604020202020204" pitchFamily="34" charset="0"/>
                <a:ea typeface="宋体" panose="02010600030101010101" pitchFamily="2" charset="-122"/>
                <a:cs typeface="+mn-cs"/>
              </a:rPr>
              <a:t>逻辑级</a:t>
            </a:r>
            <a:r>
              <a:rPr lang="zh-CN" altLang="en-US" sz="2000" noProof="1" dirty="0">
                <a:latin typeface="Arial" panose="020B0604020202020204" pitchFamily="34" charset="0"/>
                <a:ea typeface="宋体" panose="02010600030101010101" pitchFamily="2" charset="-122"/>
                <a:cs typeface="+mn-cs"/>
              </a:rPr>
              <a:t>，这样的设计思路使大批电路和逻辑设计师可以直接参与集成电路设计，极大推动了</a:t>
            </a:r>
            <a:r>
              <a:rPr lang="en-US" altLang="zh-CN" sz="2000" noProof="1" dirty="0">
                <a:latin typeface="Arial" panose="020B0604020202020204" pitchFamily="34" charset="0"/>
                <a:ea typeface="宋体" panose="02010600030101010101" pitchFamily="2" charset="-122"/>
                <a:cs typeface="+mn-cs"/>
              </a:rPr>
              <a:t>IC</a:t>
            </a:r>
            <a:r>
              <a:rPr lang="zh-CN" altLang="en-US" sz="2000" noProof="1" dirty="0">
                <a:latin typeface="Arial" panose="020B0604020202020204" pitchFamily="34" charset="0"/>
                <a:ea typeface="宋体" panose="02010600030101010101" pitchFamily="2" charset="-122"/>
                <a:cs typeface="+mn-cs"/>
              </a:rPr>
              <a:t>产业的发展．</a:t>
            </a:r>
            <a:endParaRPr lang="zh-CN" altLang="en-US" sz="2000" noProof="1" dirty="0">
              <a:latin typeface="Arial" panose="020B0604020202020204" pitchFamily="34" charset="0"/>
              <a:ea typeface="宋体" panose="02010600030101010101" pitchFamily="2" charset="-122"/>
            </a:endParaRPr>
          </a:p>
          <a:p>
            <a:pPr>
              <a:lnSpc>
                <a:spcPct val="150000"/>
              </a:lnSpc>
              <a:buFont typeface="Arial" panose="020B0604020202020204" pitchFamily="34" charset="0"/>
            </a:pPr>
            <a:endParaRPr lang="zh-CN" altLang="en-US" sz="2000" noProof="1" dirty="0">
              <a:solidFill>
                <a:srgbClr val="FFFF66"/>
              </a:solidFill>
              <a:latin typeface="Arial" panose="020B0604020202020204" pitchFamily="34" charset="0"/>
              <a:ea typeface="宋体" panose="02010600030101010101" pitchFamily="2" charset="-122"/>
            </a:endParaRPr>
          </a:p>
        </p:txBody>
      </p:sp>
      <p:sp>
        <p:nvSpPr>
          <p:cNvPr id="33797" name="文本框 1"/>
          <p:cNvSpPr txBox="1"/>
          <p:nvPr/>
        </p:nvSpPr>
        <p:spPr>
          <a:xfrm>
            <a:off x="899160" y="1124903"/>
            <a:ext cx="6307138" cy="830262"/>
          </a:xfrm>
          <a:prstGeom prst="rect">
            <a:avLst/>
          </a:prstGeom>
          <a:noFill/>
          <a:ln w="9525">
            <a:noFill/>
          </a:ln>
        </p:spPr>
        <p:txBody>
          <a:bodyPr wrap="none" anchor="t" anchorCtr="0">
            <a:spAutoFit/>
          </a:bodyPr>
          <a:p>
            <a:pPr>
              <a:lnSpc>
                <a:spcPct val="150000"/>
              </a:lnSpc>
            </a:pPr>
            <a:r>
              <a:rPr lang="zh-CN" altLang="en-US" sz="3200" b="1" dirty="0">
                <a:latin typeface="Arial" panose="020B0604020202020204" pitchFamily="34" charset="0"/>
                <a:ea typeface="宋体" panose="02010600030101010101" pitchFamily="2" charset="-122"/>
              </a:rPr>
              <a:t>设计技术的发展及解决问题的方法</a:t>
            </a:r>
            <a:endParaRPr lang="zh-CN" altLang="en-US" sz="3200" b="1">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748"/>
                                        </p:tgtEl>
                                        <p:attrNameLst>
                                          <p:attrName>style.visibility</p:attrName>
                                        </p:attrNameLst>
                                      </p:cBhvr>
                                      <p:to>
                                        <p:strVal val="visible"/>
                                      </p:to>
                                    </p:set>
                                    <p:anim calcmode="lin" valueType="num">
                                      <p:cBhvr>
                                        <p:cTn id="7" dur="500" fill="hold"/>
                                        <p:tgtEl>
                                          <p:spTgt spid="159748"/>
                                        </p:tgtEl>
                                        <p:attrNameLst>
                                          <p:attrName>ppt_x</p:attrName>
                                        </p:attrNameLst>
                                      </p:cBhvr>
                                      <p:tavLst>
                                        <p:tav tm="0">
                                          <p:val>
                                            <p:strVal val="#ppt_x"/>
                                          </p:val>
                                        </p:tav>
                                        <p:tav tm="100000">
                                          <p:val>
                                            <p:strVal val="#ppt_x"/>
                                          </p:val>
                                        </p:tav>
                                      </p:tavLst>
                                    </p:anim>
                                    <p:anim calcmode="lin" valueType="num">
                                      <p:cBhvr>
                                        <p:cTn id="8" dur="500" fill="hold"/>
                                        <p:tgtEl>
                                          <p:spTgt spid="1597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59749"/>
                                        </p:tgtEl>
                                        <p:attrNameLst>
                                          <p:attrName>style.visibility</p:attrName>
                                        </p:attrNameLst>
                                      </p:cBhvr>
                                      <p:to>
                                        <p:strVal val="visible"/>
                                      </p:to>
                                    </p:set>
                                    <p:animEffect transition="in" filter="box(in)">
                                      <p:cBhvr>
                                        <p:cTn id="13" dur="500"/>
                                        <p:tgtEl>
                                          <p:spTgt spid="159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8" grpId="0"/>
      <p:bldP spid="15974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D85B70A-75B0-4379-BAA4-29EBC9B88118}"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5"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59749" name="Text Box 5"/>
          <p:cNvSpPr txBox="1"/>
          <p:nvPr/>
        </p:nvSpPr>
        <p:spPr>
          <a:xfrm>
            <a:off x="1481455" y="765175"/>
            <a:ext cx="6316345" cy="4606290"/>
          </a:xfrm>
          <a:prstGeom prst="rect">
            <a:avLst/>
          </a:prstGeom>
          <a:noFill/>
          <a:ln w="9525">
            <a:noFill/>
          </a:ln>
        </p:spPr>
        <p:txBody>
          <a:bodyPr wrap="square" lIns="90000" tIns="46800" rIns="90000" bIns="46800" anchor="t" anchorCtr="0">
            <a:spAutoFit/>
          </a:bodyPr>
          <a:p>
            <a:pPr>
              <a:lnSpc>
                <a:spcPts val="4400"/>
              </a:lnSpc>
            </a:pPr>
            <a:r>
              <a:rPr lang="zh-CN" altLang="en-US" sz="2000" dirty="0">
                <a:latin typeface="Arial" panose="020B0604020202020204" pitchFamily="34" charset="0"/>
                <a:ea typeface="宋体" panose="02010600030101010101" pitchFamily="2" charset="-122"/>
              </a:rPr>
              <a:t> </a:t>
            </a:r>
            <a:r>
              <a:rPr lang="en-US" altLang="zh-CN" sz="2000" dirty="0">
                <a:latin typeface="Arial" panose="020B0604020202020204" pitchFamily="34" charset="0"/>
                <a:ea typeface="宋体" panose="02010600030101010101" pitchFamily="2" charset="-122"/>
              </a:rPr>
              <a:t>IC</a:t>
            </a:r>
            <a:r>
              <a:rPr lang="zh-CN" altLang="en-US" sz="2000" dirty="0">
                <a:latin typeface="Arial" panose="020B0604020202020204" pitchFamily="34" charset="0"/>
                <a:ea typeface="宋体" panose="02010600030101010101" pitchFamily="2" charset="-122"/>
              </a:rPr>
              <a:t>设计与工艺技术水平的提高，集成电路规模越来越大，复杂程度越来越高，</a:t>
            </a:r>
            <a:r>
              <a:rPr lang="zh-CN" altLang="en-US" sz="2000" dirty="0">
                <a:solidFill>
                  <a:srgbClr val="0000FF"/>
                </a:solidFill>
                <a:latin typeface="Arial" panose="020B0604020202020204" pitchFamily="34" charset="0"/>
                <a:ea typeface="宋体" panose="02010600030101010101" pitchFamily="2" charset="-122"/>
              </a:rPr>
              <a:t>已经可以将整 个系统集成为一个芯片</a:t>
            </a:r>
            <a:r>
              <a:rPr lang="zh-CN" altLang="en-US" sz="2000" dirty="0">
                <a:latin typeface="Arial" panose="020B0604020202020204" pitchFamily="34" charset="0"/>
                <a:ea typeface="宋体" panose="02010600030101010101" pitchFamily="2" charset="-122"/>
              </a:rPr>
              <a:t>。目前已经可以在一个芯片上集成</a:t>
            </a:r>
            <a:r>
              <a:rPr lang="en-US" altLang="zh-CN" sz="2000" dirty="0">
                <a:latin typeface="Arial" panose="020B0604020202020204" pitchFamily="34" charset="0"/>
                <a:ea typeface="宋体" panose="02010600030101010101" pitchFamily="2" charset="-122"/>
              </a:rPr>
              <a:t>10</a:t>
            </a:r>
            <a:r>
              <a:rPr lang="en-US" altLang="zh-CN" sz="2000" baseline="30000" dirty="0">
                <a:latin typeface="Arial" panose="020B0604020202020204" pitchFamily="34" charset="0"/>
                <a:ea typeface="宋体" panose="02010600030101010101" pitchFamily="2" charset="-122"/>
              </a:rPr>
              <a:t>8</a:t>
            </a:r>
            <a:r>
              <a:rPr lang="zh-CN" altLang="en-US" sz="2000" dirty="0">
                <a:latin typeface="Arial" panose="020B0604020202020204" pitchFamily="34" charset="0"/>
                <a:ea typeface="宋体" panose="02010600030101010101" pitchFamily="2" charset="-122"/>
              </a:rPr>
              <a:t>～</a:t>
            </a:r>
            <a:r>
              <a:rPr lang="en-US" altLang="zh-CN" sz="2000" dirty="0">
                <a:latin typeface="Arial" panose="020B0604020202020204" pitchFamily="34" charset="0"/>
                <a:ea typeface="宋体" panose="02010600030101010101" pitchFamily="2" charset="-122"/>
              </a:rPr>
              <a:t>10</a:t>
            </a:r>
            <a:r>
              <a:rPr lang="en-US" altLang="zh-CN" sz="2000" baseline="30000" dirty="0">
                <a:latin typeface="Arial" panose="020B0604020202020204" pitchFamily="34" charset="0"/>
                <a:ea typeface="宋体" panose="02010600030101010101" pitchFamily="2" charset="-122"/>
              </a:rPr>
              <a:t>9</a:t>
            </a:r>
            <a:r>
              <a:rPr lang="zh-CN" altLang="en-US" sz="2000" dirty="0">
                <a:latin typeface="Arial" panose="020B0604020202020204" pitchFamily="34" charset="0"/>
                <a:ea typeface="宋体" panose="02010600030101010101" pitchFamily="2" charset="-122"/>
              </a:rPr>
              <a:t>个晶体管，而且随着微 电子制造技术的发展，</a:t>
            </a:r>
            <a:r>
              <a:rPr lang="en-US" altLang="zh-CN" sz="2000" dirty="0">
                <a:latin typeface="Arial" panose="020B0604020202020204" pitchFamily="34" charset="0"/>
                <a:ea typeface="宋体" panose="02010600030101010101" pitchFamily="2" charset="-122"/>
              </a:rPr>
              <a:t>21</a:t>
            </a:r>
            <a:r>
              <a:rPr lang="zh-CN" altLang="en-US" sz="2000" dirty="0">
                <a:latin typeface="Arial" panose="020B0604020202020204" pitchFamily="34" charset="0"/>
                <a:ea typeface="宋体" panose="02010600030101010101" pitchFamily="2" charset="-122"/>
              </a:rPr>
              <a:t>世纪的微电子技术将从目前的</a:t>
            </a:r>
            <a:r>
              <a:rPr lang="en-US" altLang="zh-CN" sz="2000" dirty="0">
                <a:latin typeface="Arial" panose="020B0604020202020204" pitchFamily="34" charset="0"/>
                <a:ea typeface="宋体" panose="02010600030101010101" pitchFamily="2" charset="-122"/>
              </a:rPr>
              <a:t>3G</a:t>
            </a:r>
            <a:r>
              <a:rPr lang="zh-CN" altLang="en-US" sz="2000" dirty="0">
                <a:latin typeface="Arial" panose="020B0604020202020204" pitchFamily="34" charset="0"/>
                <a:ea typeface="宋体" panose="02010600030101010101" pitchFamily="2" charset="-122"/>
              </a:rPr>
              <a:t>时代逐步发展到</a:t>
            </a:r>
            <a:r>
              <a:rPr lang="en-US" altLang="zh-CN" sz="2000" dirty="0">
                <a:latin typeface="Arial" panose="020B0604020202020204" pitchFamily="34" charset="0"/>
                <a:ea typeface="宋体" panose="02010600030101010101" pitchFamily="2" charset="-122"/>
              </a:rPr>
              <a:t>3T</a:t>
            </a:r>
            <a:r>
              <a:rPr lang="zh-CN" altLang="en-US" sz="2000" dirty="0">
                <a:latin typeface="Arial" panose="020B0604020202020204" pitchFamily="34" charset="0"/>
                <a:ea typeface="宋体" panose="02010600030101010101" pitchFamily="2" charset="-122"/>
              </a:rPr>
              <a:t>时代，即存储容量由</a:t>
            </a:r>
            <a:r>
              <a:rPr lang="en-US" altLang="zh-CN" sz="2000" dirty="0">
                <a:latin typeface="Arial" panose="020B0604020202020204" pitchFamily="34" charset="0"/>
                <a:ea typeface="宋体" panose="02010600030101010101" pitchFamily="2" charset="-122"/>
              </a:rPr>
              <a:t>G</a:t>
            </a:r>
            <a:r>
              <a:rPr lang="zh-CN" altLang="en-US" sz="2000" dirty="0">
                <a:latin typeface="Arial" panose="020B0604020202020204" pitchFamily="34" charset="0"/>
                <a:ea typeface="宋体" panose="02010600030101010101" pitchFamily="2" charset="-122"/>
              </a:rPr>
              <a:t>位发展到</a:t>
            </a:r>
            <a:r>
              <a:rPr lang="en-US" altLang="zh-CN" sz="2000" dirty="0">
                <a:latin typeface="Arial" panose="020B0604020202020204" pitchFamily="34" charset="0"/>
                <a:ea typeface="宋体" panose="02010600030101010101" pitchFamily="2" charset="-122"/>
              </a:rPr>
              <a:t>T</a:t>
            </a:r>
            <a:r>
              <a:rPr lang="zh-CN" altLang="en-US" sz="2000" dirty="0">
                <a:latin typeface="Arial" panose="020B0604020202020204" pitchFamily="34" charset="0"/>
                <a:ea typeface="宋体" panose="02010600030101010101" pitchFamily="2" charset="-122"/>
              </a:rPr>
              <a:t>位、集成电路器件的速度由</a:t>
            </a:r>
            <a:r>
              <a:rPr lang="en-US" altLang="zh-CN" sz="2000" dirty="0">
                <a:latin typeface="Arial" panose="020B0604020202020204" pitchFamily="34" charset="0"/>
                <a:ea typeface="宋体" panose="02010600030101010101" pitchFamily="2" charset="-122"/>
              </a:rPr>
              <a:t>GHz</a:t>
            </a:r>
            <a:r>
              <a:rPr lang="zh-CN" altLang="en-US" sz="2000" dirty="0">
                <a:latin typeface="Arial" panose="020B0604020202020204" pitchFamily="34" charset="0"/>
                <a:ea typeface="宋体" panose="02010600030101010101" pitchFamily="2" charset="-122"/>
              </a:rPr>
              <a:t>发展到</a:t>
            </a:r>
            <a:r>
              <a:rPr lang="en-US" altLang="zh-CN" sz="2000" dirty="0">
                <a:latin typeface="Arial" panose="020B0604020202020204" pitchFamily="34" charset="0"/>
                <a:ea typeface="宋体" panose="02010600030101010101" pitchFamily="2" charset="-122"/>
              </a:rPr>
              <a:t>THz</a:t>
            </a:r>
            <a:r>
              <a:rPr lang="zh-CN" altLang="en-US" sz="2000" dirty="0">
                <a:latin typeface="Arial" panose="020B0604020202020204" pitchFamily="34" charset="0"/>
                <a:ea typeface="宋体" panose="02010600030101010101" pitchFamily="2" charset="-122"/>
              </a:rPr>
              <a:t>、数据传输速率由</a:t>
            </a:r>
            <a:r>
              <a:rPr lang="en-US" altLang="zh-CN" sz="2000" dirty="0">
                <a:latin typeface="Arial" panose="020B0604020202020204" pitchFamily="34" charset="0"/>
                <a:ea typeface="宋体" panose="02010600030101010101" pitchFamily="2" charset="-122"/>
              </a:rPr>
              <a:t>Gbps</a:t>
            </a:r>
            <a:r>
              <a:rPr lang="zh-CN" altLang="en-US" sz="2000" dirty="0">
                <a:latin typeface="Arial" panose="020B0604020202020204" pitchFamily="34" charset="0"/>
                <a:ea typeface="宋体" panose="02010600030101010101" pitchFamily="2" charset="-122"/>
              </a:rPr>
              <a:t>发展到</a:t>
            </a:r>
            <a:r>
              <a:rPr lang="en-US" altLang="zh-CN" sz="2000" dirty="0">
                <a:latin typeface="Arial" panose="020B0604020202020204" pitchFamily="34" charset="0"/>
                <a:ea typeface="宋体" panose="02010600030101010101" pitchFamily="2" charset="-122"/>
              </a:rPr>
              <a:t>Tbps(1G</a:t>
            </a:r>
            <a:r>
              <a:rPr lang="zh-CN" altLang="en-US" sz="2000" dirty="0">
                <a:latin typeface="Arial" panose="020B0604020202020204" pitchFamily="34" charset="0"/>
                <a:ea typeface="宋体" panose="02010600030101010101" pitchFamily="2" charset="-122"/>
              </a:rPr>
              <a:t>＝</a:t>
            </a:r>
            <a:r>
              <a:rPr lang="en-US" altLang="zh-CN" sz="2000" dirty="0">
                <a:latin typeface="Arial" panose="020B0604020202020204" pitchFamily="34" charset="0"/>
                <a:ea typeface="宋体" panose="02010600030101010101" pitchFamily="2" charset="-122"/>
              </a:rPr>
              <a:t>10</a:t>
            </a:r>
            <a:r>
              <a:rPr lang="en-US" altLang="zh-CN" sz="2000" baseline="30000" dirty="0">
                <a:latin typeface="Arial" panose="020B0604020202020204" pitchFamily="34" charset="0"/>
                <a:ea typeface="宋体" panose="02010600030101010101" pitchFamily="2" charset="-122"/>
              </a:rPr>
              <a:t>9</a:t>
            </a:r>
            <a:r>
              <a:rPr lang="zh-CN" altLang="en-US" sz="2000" dirty="0">
                <a:latin typeface="Arial" panose="020B0604020202020204" pitchFamily="34" charset="0"/>
                <a:ea typeface="宋体" panose="02010600030101010101" pitchFamily="2" charset="-122"/>
              </a:rPr>
              <a:t>，</a:t>
            </a:r>
            <a:r>
              <a:rPr lang="en-US" altLang="zh-CN" sz="2000" dirty="0">
                <a:latin typeface="Arial" panose="020B0604020202020204" pitchFamily="34" charset="0"/>
                <a:ea typeface="宋体" panose="02010600030101010101" pitchFamily="2" charset="-122"/>
              </a:rPr>
              <a:t>1T</a:t>
            </a:r>
            <a:r>
              <a:rPr lang="zh-CN" altLang="en-US" sz="2000" dirty="0">
                <a:latin typeface="Arial" panose="020B0604020202020204" pitchFamily="34" charset="0"/>
                <a:ea typeface="宋体" panose="02010600030101010101" pitchFamily="2" charset="-122"/>
              </a:rPr>
              <a:t>＝</a:t>
            </a:r>
            <a:r>
              <a:rPr lang="en-US" altLang="zh-CN" sz="2000" dirty="0">
                <a:latin typeface="Arial" panose="020B0604020202020204" pitchFamily="34" charset="0"/>
                <a:ea typeface="宋体" panose="02010600030101010101" pitchFamily="2" charset="-122"/>
              </a:rPr>
              <a:t>10</a:t>
            </a:r>
            <a:r>
              <a:rPr lang="en-US" altLang="zh-CN" sz="2000" baseline="30000" dirty="0">
                <a:latin typeface="Arial" panose="020B0604020202020204" pitchFamily="34" charset="0"/>
                <a:ea typeface="宋体" panose="02010600030101010101" pitchFamily="2" charset="-122"/>
              </a:rPr>
              <a:t>12</a:t>
            </a:r>
            <a:r>
              <a:rPr lang="zh-CN" altLang="en-US" sz="2000" dirty="0">
                <a:latin typeface="Arial" panose="020B0604020202020204" pitchFamily="34" charset="0"/>
                <a:ea typeface="宋体" panose="02010600030101010101" pitchFamily="2" charset="-122"/>
              </a:rPr>
              <a:t>，</a:t>
            </a:r>
            <a:r>
              <a:rPr lang="en-US" altLang="zh-CN" sz="2000" dirty="0">
                <a:latin typeface="Arial" panose="020B0604020202020204" pitchFamily="34" charset="0"/>
                <a:ea typeface="宋体" panose="02010600030101010101" pitchFamily="2" charset="-122"/>
              </a:rPr>
              <a:t>bps</a:t>
            </a:r>
            <a:r>
              <a:rPr lang="zh-CN" altLang="en-US" sz="2000" dirty="0">
                <a:latin typeface="Arial" panose="020B0604020202020204" pitchFamily="34" charset="0"/>
                <a:ea typeface="宋体" panose="02010600030101010101" pitchFamily="2" charset="-122"/>
              </a:rPr>
              <a:t>为每秒传输数据的位数</a:t>
            </a:r>
            <a:r>
              <a:rPr lang="en-US" altLang="zh-CN" sz="2000" dirty="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a:t>
            </a:r>
            <a:endParaRPr lang="zh-CN" altLang="en-US" sz="2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9749"/>
                                        </p:tgtEl>
                                        <p:attrNameLst>
                                          <p:attrName>style.visibility</p:attrName>
                                        </p:attrNameLst>
                                      </p:cBhvr>
                                      <p:to>
                                        <p:strVal val="visible"/>
                                      </p:to>
                                    </p:set>
                                    <p:animEffect transition="in" filter="box(in)">
                                      <p:cBhvr>
                                        <p:cTn id="7" dur="500"/>
                                        <p:tgtEl>
                                          <p:spTgt spid="159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31637D4-CC8D-42FA-B870-1B1122294D82}"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4"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60772" name="Text Box 4"/>
          <p:cNvSpPr txBox="1"/>
          <p:nvPr/>
        </p:nvSpPr>
        <p:spPr>
          <a:xfrm>
            <a:off x="1835150" y="1125220"/>
            <a:ext cx="5799455" cy="4247515"/>
          </a:xfrm>
          <a:prstGeom prst="rect">
            <a:avLst/>
          </a:prstGeom>
          <a:noFill/>
          <a:ln w="9525">
            <a:noFill/>
          </a:ln>
        </p:spPr>
        <p:txBody>
          <a:bodyPr wrap="square" lIns="90000" tIns="46800" rIns="90000" bIns="46800" anchor="t" anchorCtr="0">
            <a:spAutoFit/>
          </a:bodyPr>
          <a:p>
            <a:pPr marL="342900" indent="-342900">
              <a:lnSpc>
                <a:spcPct val="150000"/>
              </a:lnSpc>
              <a:buFont typeface="Arial" panose="020B0604020202020204" pitchFamily="34" charset="0"/>
              <a:buChar char="•"/>
            </a:pPr>
            <a:r>
              <a:rPr lang="zh-CN" altLang="en-US" sz="2000" dirty="0">
                <a:latin typeface="Arial" panose="020B0604020202020204" pitchFamily="34" charset="0"/>
                <a:ea typeface="宋体" panose="02010600030101010101" pitchFamily="2" charset="-122"/>
              </a:rPr>
              <a:t>正是在需求牵引和技术推动的双重作用下，出现了将整个系统集成在一个或几个微电子芯片上的</a:t>
            </a:r>
            <a:r>
              <a:rPr lang="zh-CN" altLang="en-US" sz="2000" dirty="0">
                <a:solidFill>
                  <a:srgbClr val="FF0000"/>
                </a:solidFill>
                <a:latin typeface="Arial" panose="020B0604020202020204" pitchFamily="34" charset="0"/>
                <a:ea typeface="宋体" panose="02010600030101010101" pitchFamily="2" charset="-122"/>
              </a:rPr>
              <a:t>集成系统</a:t>
            </a:r>
            <a:r>
              <a:rPr lang="en-US" altLang="zh-CN" sz="2000" dirty="0">
                <a:solidFill>
                  <a:srgbClr val="FF0000"/>
                </a:solidFill>
                <a:latin typeface="Arial" panose="020B0604020202020204" pitchFamily="34" charset="0"/>
                <a:ea typeface="宋体" panose="02010600030101010101" pitchFamily="2" charset="-122"/>
              </a:rPr>
              <a:t>(Integrated System</a:t>
            </a:r>
            <a:r>
              <a:rPr lang="zh-CN" altLang="en-US" sz="2000" dirty="0">
                <a:solidFill>
                  <a:srgbClr val="FF0000"/>
                </a:solidFill>
                <a:latin typeface="Arial" panose="020B0604020202020204" pitchFamily="34" charset="0"/>
                <a:ea typeface="宋体" panose="02010600030101010101" pitchFamily="2" charset="-122"/>
              </a:rPr>
              <a:t>，简称</a:t>
            </a:r>
            <a:r>
              <a:rPr lang="en-US" altLang="zh-CN" sz="2000" dirty="0">
                <a:solidFill>
                  <a:srgbClr val="FF0000"/>
                </a:solidFill>
                <a:latin typeface="Arial" panose="020B0604020202020204" pitchFamily="34" charset="0"/>
                <a:ea typeface="宋体" panose="02010600030101010101" pitchFamily="2" charset="-122"/>
              </a:rPr>
              <a:t>IS)</a:t>
            </a:r>
            <a:r>
              <a:rPr lang="zh-CN" altLang="en-US" sz="2000" dirty="0">
                <a:latin typeface="Arial" panose="020B0604020202020204" pitchFamily="34" charset="0"/>
                <a:ea typeface="宋体" panose="02010600030101010101" pitchFamily="2" charset="-122"/>
              </a:rPr>
              <a:t>或</a:t>
            </a:r>
            <a:r>
              <a:rPr lang="zh-CN" altLang="en-US" sz="2000" dirty="0">
                <a:solidFill>
                  <a:srgbClr val="FF0000"/>
                </a:solidFill>
                <a:latin typeface="Arial" panose="020B0604020202020204" pitchFamily="34" charset="0"/>
                <a:ea typeface="宋体" panose="02010600030101010101" pitchFamily="2" charset="-122"/>
              </a:rPr>
              <a:t>系统芯片</a:t>
            </a:r>
            <a:r>
              <a:rPr lang="en-US" altLang="zh-CN" sz="2000" dirty="0">
                <a:solidFill>
                  <a:srgbClr val="FF0000"/>
                </a:solidFill>
                <a:latin typeface="Arial" panose="020B0604020202020204" pitchFamily="34" charset="0"/>
                <a:ea typeface="宋体" panose="02010600030101010101" pitchFamily="2" charset="-122"/>
              </a:rPr>
              <a:t>(System on Chip</a:t>
            </a:r>
            <a:r>
              <a:rPr lang="zh-CN" altLang="en-US" sz="2000" dirty="0">
                <a:solidFill>
                  <a:srgbClr val="FF0000"/>
                </a:solidFill>
                <a:latin typeface="Arial" panose="020B0604020202020204" pitchFamily="34" charset="0"/>
                <a:ea typeface="宋体" panose="02010600030101010101" pitchFamily="2" charset="-122"/>
              </a:rPr>
              <a:t>，简称</a:t>
            </a:r>
            <a:r>
              <a:rPr lang="en-US" altLang="zh-CN" sz="2000" dirty="0">
                <a:solidFill>
                  <a:srgbClr val="FF0000"/>
                </a:solidFill>
                <a:latin typeface="Arial" panose="020B0604020202020204" pitchFamily="34" charset="0"/>
                <a:ea typeface="宋体" panose="02010600030101010101" pitchFamily="2" charset="-122"/>
              </a:rPr>
              <a:t>SOC)</a:t>
            </a:r>
            <a:r>
              <a:rPr lang="zh-CN" altLang="en-US" sz="2000" dirty="0">
                <a:latin typeface="Arial" panose="020B0604020202020204" pitchFamily="34" charset="0"/>
                <a:ea typeface="宋体" panose="02010600030101010101" pitchFamily="2" charset="-122"/>
              </a:rPr>
              <a:t>概念。</a:t>
            </a:r>
            <a:endParaRPr lang="zh-CN" altLang="en-US" sz="2000" dirty="0">
              <a:latin typeface="Arial" panose="020B0604020202020204" pitchFamily="34" charset="0"/>
              <a:ea typeface="宋体" panose="02010600030101010101" pitchFamily="2" charset="-122"/>
            </a:endParaRPr>
          </a:p>
          <a:p>
            <a:pPr marL="342900" indent="-342900">
              <a:lnSpc>
                <a:spcPct val="150000"/>
              </a:lnSpc>
              <a:buFont typeface="Arial" panose="020B0604020202020204" pitchFamily="34" charset="0"/>
              <a:buChar char="•"/>
            </a:pPr>
            <a:r>
              <a:rPr lang="zh-CN" altLang="en-US" sz="2000" dirty="0">
                <a:latin typeface="Arial" panose="020B0604020202020204" pitchFamily="34" charset="0"/>
                <a:ea typeface="宋体" panose="02010600030101010101" pitchFamily="2" charset="-122"/>
              </a:rPr>
              <a:t>集成系统</a:t>
            </a:r>
            <a:r>
              <a:rPr lang="en-US" altLang="zh-CN" sz="2000" dirty="0">
                <a:latin typeface="Arial" panose="020B0604020202020204" pitchFamily="34" charset="0"/>
                <a:ea typeface="宋体" panose="02010600030101010101" pitchFamily="2" charset="-122"/>
              </a:rPr>
              <a:t>(IS)</a:t>
            </a:r>
            <a:r>
              <a:rPr lang="zh-CN" altLang="en-US" sz="2000" dirty="0">
                <a:latin typeface="Arial" panose="020B0604020202020204" pitchFamily="34" charset="0"/>
                <a:ea typeface="宋体" panose="02010600030101010101" pitchFamily="2" charset="-122"/>
              </a:rPr>
              <a:t>与集成电路</a:t>
            </a:r>
            <a:r>
              <a:rPr lang="en-US" altLang="zh-CN" sz="2000" dirty="0">
                <a:latin typeface="Arial" panose="020B0604020202020204" pitchFamily="34" charset="0"/>
                <a:ea typeface="宋体" panose="02010600030101010101" pitchFamily="2" charset="-122"/>
              </a:rPr>
              <a:t>(IC)</a:t>
            </a:r>
            <a:r>
              <a:rPr lang="zh-CN" altLang="en-US" sz="2000" dirty="0">
                <a:latin typeface="Arial" panose="020B0604020202020204" pitchFamily="34" charset="0"/>
                <a:ea typeface="宋体" panose="02010600030101010101" pitchFamily="2" charset="-122"/>
              </a:rPr>
              <a:t>的设计思想是不同的，它是微电子设计领域的一场革命，它和集成电路的关系与当时集成电路与分立元器件的关系类似，它对微电子技术的推动作用将不亚于自</a:t>
            </a:r>
            <a:r>
              <a:rPr lang="en-US" altLang="zh-CN" sz="2000" dirty="0">
                <a:latin typeface="Arial" panose="020B0604020202020204" pitchFamily="34" charset="0"/>
                <a:ea typeface="宋体" panose="02010600030101010101" pitchFamily="2" charset="-122"/>
              </a:rPr>
              <a:t>50</a:t>
            </a:r>
            <a:r>
              <a:rPr lang="zh-CN" altLang="en-US" sz="2000" dirty="0">
                <a:latin typeface="Arial" panose="020B0604020202020204" pitchFamily="34" charset="0"/>
                <a:ea typeface="宋体" panose="02010600030101010101" pitchFamily="2" charset="-122"/>
              </a:rPr>
              <a:t>年代末快速发展起来的集成电路技术。</a:t>
            </a:r>
            <a:endParaRPr lang="zh-CN" altLang="en-US" sz="2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0772"/>
                                        </p:tgtEl>
                                        <p:attrNameLst>
                                          <p:attrName>style.visibility</p:attrName>
                                        </p:attrNameLst>
                                      </p:cBhvr>
                                      <p:to>
                                        <p:strVal val="visible"/>
                                      </p:to>
                                    </p:set>
                                    <p:animEffect transition="in" filter="box(in)">
                                      <p:cBhvr>
                                        <p:cTn id="7" dur="500"/>
                                        <p:tgtEl>
                                          <p:spTgt spid="160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4871DDB-E5DD-4F2F-A9A3-E7896F9F50C6}"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4"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61796" name="Text Box 4"/>
          <p:cNvSpPr txBox="1"/>
          <p:nvPr/>
        </p:nvSpPr>
        <p:spPr>
          <a:xfrm>
            <a:off x="1187450" y="692785"/>
            <a:ext cx="7025640" cy="5170805"/>
          </a:xfrm>
          <a:prstGeom prst="rect">
            <a:avLst/>
          </a:prstGeom>
          <a:noFill/>
          <a:ln w="9525">
            <a:noFill/>
          </a:ln>
        </p:spPr>
        <p:txBody>
          <a:bodyPr wrap="square" lIns="90000" tIns="46800" rIns="90000" bIns="46800" anchor="t" anchorCtr="0">
            <a:spAutoFit/>
          </a:bodyPr>
          <a:p>
            <a:pPr algn="just">
              <a:lnSpc>
                <a:spcPct val="150000"/>
              </a:lnSpc>
            </a:pPr>
            <a:r>
              <a:rPr lang="en-US" altLang="zh-CN" sz="2000" dirty="0">
                <a:latin typeface="Arial" panose="020B0604020202020204" pitchFamily="34" charset="0"/>
                <a:ea typeface="宋体" panose="02010600030101010101" pitchFamily="2" charset="-122"/>
              </a:rPr>
              <a:t>IS</a:t>
            </a:r>
            <a:r>
              <a:rPr lang="zh-CN" altLang="en-US" sz="2000" dirty="0">
                <a:latin typeface="Arial" panose="020B0604020202020204" pitchFamily="34" charset="0"/>
                <a:ea typeface="宋体" panose="02010600030101010101" pitchFamily="2" charset="-122"/>
              </a:rPr>
              <a:t>是从整个系统的角度出发，把处理机理、模型算法、芯片结构、各层次电路直至器件的设计紧密结合起来，在单个</a:t>
            </a:r>
            <a:r>
              <a:rPr lang="en-US" altLang="zh-CN" sz="2000" dirty="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或少数几个</a:t>
            </a:r>
            <a:r>
              <a:rPr lang="en-US" altLang="zh-CN" sz="2000" dirty="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芯片上完成整个系统的功能，集成系统设计必须是从系统行为级开始的自顶向下</a:t>
            </a:r>
            <a:r>
              <a:rPr lang="en-US" altLang="zh-CN" sz="2000" dirty="0">
                <a:latin typeface="Arial" panose="020B0604020202020204" pitchFamily="34" charset="0"/>
                <a:ea typeface="宋体" panose="02010600030101010101" pitchFamily="2" charset="-122"/>
              </a:rPr>
              <a:t>(top-down)</a:t>
            </a:r>
            <a:r>
              <a:rPr lang="zh-CN" altLang="en-US" sz="2000" dirty="0">
                <a:latin typeface="Arial" panose="020B0604020202020204" pitchFamily="34" charset="0"/>
                <a:ea typeface="宋体" panose="02010600030101010101" pitchFamily="2" charset="-122"/>
              </a:rPr>
              <a:t>的设计。</a:t>
            </a:r>
            <a:endParaRPr lang="en-US" altLang="zh-CN" sz="2000" dirty="0">
              <a:latin typeface="Arial" panose="020B0604020202020204" pitchFamily="34" charset="0"/>
              <a:ea typeface="宋体" panose="02010600030101010101" pitchFamily="2" charset="-122"/>
            </a:endParaRPr>
          </a:p>
          <a:p>
            <a:pPr algn="just">
              <a:lnSpc>
                <a:spcPct val="150000"/>
              </a:lnSpc>
            </a:pPr>
            <a:r>
              <a:rPr lang="zh-CN" altLang="en-US" sz="2000" dirty="0">
                <a:latin typeface="Arial" panose="020B0604020202020204" pitchFamily="34" charset="0"/>
                <a:ea typeface="宋体" panose="02010600030101010101" pitchFamily="2" charset="-122"/>
              </a:rPr>
              <a:t>与</a:t>
            </a:r>
            <a:r>
              <a:rPr lang="en-US" altLang="zh-CN" sz="2000" dirty="0">
                <a:latin typeface="Arial" panose="020B0604020202020204" pitchFamily="34" charset="0"/>
                <a:ea typeface="宋体" panose="02010600030101010101" pitchFamily="2" charset="-122"/>
              </a:rPr>
              <a:t>IC</a:t>
            </a:r>
            <a:r>
              <a:rPr lang="zh-CN" altLang="en-US" sz="2000" dirty="0">
                <a:latin typeface="Arial" panose="020B0604020202020204" pitchFamily="34" charset="0"/>
                <a:ea typeface="宋体" panose="02010600030101010101" pitchFamily="2" charset="-122"/>
              </a:rPr>
              <a:t>组成的系统相比，由于</a:t>
            </a:r>
            <a:r>
              <a:rPr lang="en-US" altLang="zh-CN" sz="2000" dirty="0">
                <a:latin typeface="Arial" panose="020B0604020202020204" pitchFamily="34" charset="0"/>
                <a:ea typeface="宋体" panose="02010600030101010101" pitchFamily="2" charset="-122"/>
              </a:rPr>
              <a:t>IS</a:t>
            </a:r>
            <a:r>
              <a:rPr lang="zh-CN" altLang="en-US" sz="2000" dirty="0">
                <a:latin typeface="Arial" panose="020B0604020202020204" pitchFamily="34" charset="0"/>
                <a:ea typeface="宋体" panose="02010600030101010101" pitchFamily="2" charset="-122"/>
              </a:rPr>
              <a:t>设计能够综合并全盘考虑整个系统的各种情况，可以在同样的工艺技术条件下实现更高性能的系统指标．例如若采用</a:t>
            </a:r>
            <a:r>
              <a:rPr lang="en-US" altLang="zh-CN" sz="2000" dirty="0">
                <a:latin typeface="Arial" panose="020B0604020202020204" pitchFamily="34" charset="0"/>
                <a:ea typeface="宋体" panose="02010600030101010101" pitchFamily="2" charset="-122"/>
              </a:rPr>
              <a:t>IS</a:t>
            </a:r>
            <a:r>
              <a:rPr lang="zh-CN" altLang="en-US" sz="2000" dirty="0">
                <a:latin typeface="Arial" panose="020B0604020202020204" pitchFamily="34" charset="0"/>
                <a:ea typeface="宋体" panose="02010600030101010101" pitchFamily="2" charset="-122"/>
              </a:rPr>
              <a:t>方法和</a:t>
            </a:r>
            <a:r>
              <a:rPr lang="en-US" altLang="zh-CN" sz="2000" dirty="0">
                <a:latin typeface="Arial" panose="020B0604020202020204" pitchFamily="34" charset="0"/>
                <a:ea typeface="宋体" panose="02010600030101010101" pitchFamily="2" charset="-122"/>
              </a:rPr>
              <a:t>0</a:t>
            </a:r>
            <a:r>
              <a:rPr lang="zh-CN" altLang="en-US" sz="2000" dirty="0">
                <a:latin typeface="Arial" panose="020B0604020202020204" pitchFamily="34" charset="0"/>
                <a:ea typeface="宋体" panose="02010600030101010101" pitchFamily="2" charset="-122"/>
              </a:rPr>
              <a:t>．</a:t>
            </a:r>
            <a:r>
              <a:rPr lang="en-US" altLang="zh-CN" sz="2000" dirty="0">
                <a:latin typeface="Arial" panose="020B0604020202020204" pitchFamily="34" charset="0"/>
                <a:ea typeface="宋体" panose="02010600030101010101" pitchFamily="2" charset="-122"/>
              </a:rPr>
              <a:t>35μm</a:t>
            </a:r>
            <a:r>
              <a:rPr lang="zh-CN" altLang="en-US" sz="2000" dirty="0">
                <a:latin typeface="Arial" panose="020B0604020202020204" pitchFamily="34" charset="0"/>
                <a:ea typeface="宋体" panose="02010600030101010101" pitchFamily="2" charset="-122"/>
              </a:rPr>
              <a:t>工艺设计系统芯片，在相同的系统复杂度和处理速率下，能够相当于采用</a:t>
            </a:r>
            <a:r>
              <a:rPr lang="en-US" altLang="zh-CN" sz="2000" dirty="0">
                <a:latin typeface="Arial" panose="020B0604020202020204" pitchFamily="34" charset="0"/>
                <a:ea typeface="宋体" panose="02010600030101010101" pitchFamily="2" charset="-122"/>
              </a:rPr>
              <a:t>o</a:t>
            </a:r>
            <a:r>
              <a:rPr lang="zh-CN" altLang="en-US" sz="2000" dirty="0">
                <a:latin typeface="Arial" panose="020B0604020202020204" pitchFamily="34" charset="0"/>
                <a:ea typeface="宋体" panose="02010600030101010101" pitchFamily="2" charset="-122"/>
              </a:rPr>
              <a:t>．</a:t>
            </a:r>
            <a:r>
              <a:rPr lang="en-US" altLang="zh-CN" sz="2000" dirty="0">
                <a:latin typeface="Arial" panose="020B0604020202020204" pitchFamily="34" charset="0"/>
                <a:ea typeface="宋体" panose="02010600030101010101" pitchFamily="2" charset="-122"/>
              </a:rPr>
              <a:t>1μm</a:t>
            </a:r>
            <a:r>
              <a:rPr lang="zh-CN" altLang="en-US" sz="2000" dirty="0">
                <a:latin typeface="Arial" panose="020B0604020202020204" pitchFamily="34" charset="0"/>
                <a:ea typeface="宋体" panose="02010600030101010101" pitchFamily="2" charset="-122"/>
              </a:rPr>
              <a:t>工艺制作的</a:t>
            </a:r>
            <a:r>
              <a:rPr lang="en-US" altLang="zh-CN" sz="2000" dirty="0">
                <a:latin typeface="Arial" panose="020B0604020202020204" pitchFamily="34" charset="0"/>
                <a:ea typeface="宋体" panose="02010600030101010101" pitchFamily="2" charset="-122"/>
              </a:rPr>
              <a:t>IC</a:t>
            </a:r>
            <a:r>
              <a:rPr lang="zh-CN" altLang="en-US" sz="2000" dirty="0">
                <a:latin typeface="Arial" panose="020B0604020202020204" pitchFamily="34" charset="0"/>
                <a:ea typeface="宋体" panose="02010600030101010101" pitchFamily="2" charset="-122"/>
              </a:rPr>
              <a:t>所实现的同样系统的性能，还有，与采用常规</a:t>
            </a:r>
            <a:r>
              <a:rPr lang="en-US" altLang="zh-CN" sz="2000" dirty="0">
                <a:latin typeface="Arial" panose="020B0604020202020204" pitchFamily="34" charset="0"/>
                <a:ea typeface="宋体" panose="02010600030101010101" pitchFamily="2" charset="-122"/>
              </a:rPr>
              <a:t>IC</a:t>
            </a:r>
            <a:r>
              <a:rPr lang="zh-CN" altLang="en-US" sz="2000" dirty="0">
                <a:latin typeface="Arial" panose="020B0604020202020204" pitchFamily="34" charset="0"/>
                <a:ea typeface="宋体" panose="02010600030101010101" pitchFamily="2" charset="-122"/>
              </a:rPr>
              <a:t>方法设计的芯片相比，采用</a:t>
            </a:r>
            <a:r>
              <a:rPr lang="en-US" altLang="zh-CN" sz="2000" dirty="0">
                <a:latin typeface="Arial" panose="020B0604020202020204" pitchFamily="34" charset="0"/>
                <a:ea typeface="宋体" panose="02010600030101010101" pitchFamily="2" charset="-122"/>
              </a:rPr>
              <a:t>IS</a:t>
            </a:r>
            <a:r>
              <a:rPr lang="zh-CN" altLang="en-US" sz="2000" dirty="0">
                <a:latin typeface="Arial" panose="020B0604020202020204" pitchFamily="34" charset="0"/>
                <a:ea typeface="宋体" panose="02010600030101010101" pitchFamily="2" charset="-122"/>
              </a:rPr>
              <a:t>设计方法完成同样功能所需要的晶体管数目约可以降低</a:t>
            </a:r>
            <a:r>
              <a:rPr lang="en-US" altLang="zh-CN" sz="2000" dirty="0">
                <a:latin typeface="Arial" panose="020B0604020202020204" pitchFamily="34" charset="0"/>
                <a:ea typeface="宋体" panose="02010600030101010101" pitchFamily="2" charset="-122"/>
              </a:rPr>
              <a:t>1</a:t>
            </a:r>
            <a:r>
              <a:rPr lang="zh-CN" altLang="en-US" sz="2000" dirty="0">
                <a:latin typeface="Arial" panose="020B0604020202020204" pitchFamily="34" charset="0"/>
                <a:ea typeface="宋体" panose="02010600030101010101" pitchFamily="2" charset="-122"/>
              </a:rPr>
              <a:t>～</a:t>
            </a:r>
            <a:r>
              <a:rPr lang="en-US" altLang="zh-CN" sz="2000" dirty="0">
                <a:latin typeface="Arial" panose="020B0604020202020204" pitchFamily="34" charset="0"/>
                <a:ea typeface="宋体" panose="02010600030101010101" pitchFamily="2" charset="-122"/>
              </a:rPr>
              <a:t>2</a:t>
            </a:r>
            <a:r>
              <a:rPr lang="zh-CN" altLang="en-US" sz="2000" dirty="0">
                <a:latin typeface="Arial" panose="020B0604020202020204" pitchFamily="34" charset="0"/>
                <a:ea typeface="宋体" panose="02010600030101010101" pitchFamily="2" charset="-122"/>
              </a:rPr>
              <a:t>个数量级。</a:t>
            </a:r>
            <a:endParaRPr lang="zh-CN" altLang="en-US" sz="2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1796"/>
                                        </p:tgtEl>
                                        <p:attrNameLst>
                                          <p:attrName>style.visibility</p:attrName>
                                        </p:attrNameLst>
                                      </p:cBhvr>
                                      <p:to>
                                        <p:strVal val="visible"/>
                                      </p:to>
                                    </p:set>
                                    <p:animEffect transition="in" filter="box(in)">
                                      <p:cBhvr>
                                        <p:cTn id="7" dur="500"/>
                                        <p:tgtEl>
                                          <p:spTgt spid="161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FA08F829-4E2B-485F-9599-25572A5936E2}"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4"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63844" name="Text Box 4"/>
          <p:cNvSpPr txBox="1"/>
          <p:nvPr/>
        </p:nvSpPr>
        <p:spPr>
          <a:xfrm>
            <a:off x="1907540" y="1412875"/>
            <a:ext cx="5794375" cy="3705225"/>
          </a:xfrm>
          <a:prstGeom prst="rect">
            <a:avLst/>
          </a:prstGeom>
          <a:noFill/>
          <a:ln w="9525">
            <a:noFill/>
          </a:ln>
        </p:spPr>
        <p:txBody>
          <a:bodyPr wrap="square" lIns="90000" tIns="46800" rIns="90000" bIns="46800" anchor="t" anchorCtr="0">
            <a:noAutofit/>
          </a:bodyPr>
          <a:p>
            <a:pPr algn="just">
              <a:lnSpc>
                <a:spcPct val="150000"/>
              </a:lnSpc>
            </a:pPr>
            <a:r>
              <a:rPr lang="zh-CN" altLang="en-US" sz="2000" dirty="0">
                <a:latin typeface="Arial" panose="020B0604020202020204" pitchFamily="34" charset="0"/>
                <a:ea typeface="宋体" panose="02010600030101010101" pitchFamily="2" charset="-122"/>
              </a:rPr>
              <a:t>系统设计与物理设计的界面是</a:t>
            </a:r>
            <a:r>
              <a:rPr lang="zh-CN" altLang="en-US" sz="2000" dirty="0">
                <a:solidFill>
                  <a:srgbClr val="0000FF"/>
                </a:solidFill>
                <a:latin typeface="Arial" panose="020B0604020202020204" pitchFamily="34" charset="0"/>
                <a:ea typeface="宋体" panose="02010600030101010101" pitchFamily="2" charset="-122"/>
              </a:rPr>
              <a:t>功能模块和子系统</a:t>
            </a:r>
            <a:r>
              <a:rPr lang="zh-CN" altLang="en-US" sz="2000" dirty="0">
                <a:latin typeface="Arial" panose="020B0604020202020204" pitchFamily="34" charset="0"/>
                <a:ea typeface="宋体" panose="02010600030101010101" pitchFamily="2" charset="-122"/>
              </a:rPr>
              <a:t>，而</a:t>
            </a:r>
            <a:r>
              <a:rPr lang="zh-CN" altLang="en-US" sz="2000" dirty="0">
                <a:solidFill>
                  <a:srgbClr val="FF0000"/>
                </a:solidFill>
                <a:latin typeface="Arial" panose="020B0604020202020204" pitchFamily="34" charset="0"/>
                <a:ea typeface="宋体" panose="02010600030101010101" pitchFamily="2" charset="-122"/>
              </a:rPr>
              <a:t>不</a:t>
            </a:r>
            <a:r>
              <a:rPr lang="zh-CN" altLang="en-US" sz="2000" dirty="0">
                <a:latin typeface="Arial" panose="020B0604020202020204" pitchFamily="34" charset="0"/>
                <a:ea typeface="宋体" panose="02010600030101010101" pitchFamily="2" charset="-122"/>
              </a:rPr>
              <a:t>是传统意义上的</a:t>
            </a:r>
            <a:r>
              <a:rPr lang="zh-CN" altLang="en-US" sz="2000" dirty="0">
                <a:solidFill>
                  <a:srgbClr val="0000FF"/>
                </a:solidFill>
                <a:latin typeface="Arial" panose="020B0604020202020204" pitchFamily="34" charset="0"/>
                <a:ea typeface="宋体" panose="02010600030101010101" pitchFamily="2" charset="-122"/>
              </a:rPr>
              <a:t>单元库</a:t>
            </a:r>
            <a:r>
              <a:rPr lang="zh-CN" altLang="en-US" sz="2000" dirty="0">
                <a:latin typeface="Arial" panose="020B0604020202020204" pitchFamily="34" charset="0"/>
                <a:ea typeface="宋体" panose="02010600030101010101" pitchFamily="2" charset="-122"/>
              </a:rPr>
              <a:t>。对于电路功能模块，特别是子系统，不同的设计可能会有十分悬殊的差别，因此那些芯片面积最小，运行速度最快、功率消耗最低、工艺容差最大的设计将具有很大的</a:t>
            </a:r>
            <a:r>
              <a:rPr lang="en-US" altLang="zh-CN" sz="2000" dirty="0">
                <a:solidFill>
                  <a:srgbClr val="FF0000"/>
                </a:solidFill>
                <a:latin typeface="Arial" panose="020B0604020202020204" pitchFamily="34" charset="0"/>
                <a:ea typeface="宋体" panose="02010600030101010101" pitchFamily="2" charset="-122"/>
              </a:rPr>
              <a:t>IP</a:t>
            </a:r>
            <a:r>
              <a:rPr lang="en-US" altLang="zh-CN" sz="2000" dirty="0">
                <a:latin typeface="Arial" panose="020B0604020202020204" pitchFamily="34" charset="0"/>
                <a:ea typeface="宋体" panose="02010600030101010101" pitchFamily="2" charset="-122"/>
              </a:rPr>
              <a:t>(Intellectual Property</a:t>
            </a:r>
            <a:r>
              <a:rPr lang="zh-CN" altLang="en-US" sz="2000" dirty="0">
                <a:latin typeface="Arial" panose="020B0604020202020204" pitchFamily="34" charset="0"/>
                <a:ea typeface="宋体" panose="02010600030101010101" pitchFamily="2" charset="-122"/>
              </a:rPr>
              <a:t>知识产权</a:t>
            </a:r>
            <a:r>
              <a:rPr lang="en-US" altLang="zh-CN" sz="2000" dirty="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价值，将被系统设计师认可，并被集成系统“复用”</a:t>
            </a:r>
            <a:r>
              <a:rPr lang="en-US" altLang="zh-CN" sz="2000" dirty="0">
                <a:latin typeface="Arial" panose="020B0604020202020204" pitchFamily="34" charset="0"/>
                <a:ea typeface="宋体" panose="02010600030101010101" pitchFamily="2" charset="-122"/>
              </a:rPr>
              <a:t>(reuse)</a:t>
            </a:r>
            <a:r>
              <a:rPr lang="zh-CN" altLang="en-US" sz="2000" dirty="0">
                <a:latin typeface="Arial" panose="020B0604020202020204" pitchFamily="34" charset="0"/>
                <a:ea typeface="宋体" panose="02010600030101010101" pitchFamily="2" charset="-122"/>
              </a:rPr>
              <a:t>．</a:t>
            </a:r>
            <a:endParaRPr lang="zh-CN" altLang="en-US" sz="2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3844"/>
                                        </p:tgtEl>
                                        <p:attrNameLst>
                                          <p:attrName>style.visibility</p:attrName>
                                        </p:attrNameLst>
                                      </p:cBhvr>
                                      <p:to>
                                        <p:strVal val="visible"/>
                                      </p:to>
                                    </p:set>
                                    <p:animEffect transition="in" filter="box(in)">
                                      <p:cBhvr>
                                        <p:cTn id="7" dur="500"/>
                                        <p:tgtEl>
                                          <p:spTgt spid="163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FA08F829-4E2B-485F-9599-25572A5936E2}"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4"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63844" name="Text Box 4"/>
          <p:cNvSpPr txBox="1"/>
          <p:nvPr/>
        </p:nvSpPr>
        <p:spPr>
          <a:xfrm>
            <a:off x="1907540" y="1844675"/>
            <a:ext cx="5746750" cy="2400935"/>
          </a:xfrm>
          <a:prstGeom prst="rect">
            <a:avLst/>
          </a:prstGeom>
          <a:noFill/>
          <a:ln w="9525">
            <a:noFill/>
          </a:ln>
        </p:spPr>
        <p:txBody>
          <a:bodyPr wrap="square" lIns="90000" tIns="46800" rIns="90000" bIns="46800" anchor="t" anchorCtr="0">
            <a:spAutoFit/>
          </a:bodyPr>
          <a:p>
            <a:pPr algn="just">
              <a:lnSpc>
                <a:spcPct val="150000"/>
              </a:lnSpc>
            </a:pPr>
            <a:r>
              <a:rPr lang="zh-CN" altLang="en-US" sz="2000" dirty="0">
                <a:solidFill>
                  <a:schemeClr val="tx1"/>
                </a:solidFill>
                <a:latin typeface="Arial" panose="020B0604020202020204" pitchFamily="34" charset="0"/>
                <a:ea typeface="宋体" panose="02010600030101010101" pitchFamily="2" charset="-122"/>
                <a:sym typeface="宋体" panose="02010600030101010101" pitchFamily="2" charset="-122"/>
              </a:rPr>
              <a:t>实现集成系统的关键之一是</a:t>
            </a:r>
            <a:r>
              <a:rPr lang="zh-CN" altLang="en-US" sz="2000" dirty="0">
                <a:solidFill>
                  <a:srgbClr val="0000FF"/>
                </a:solidFill>
                <a:highlight>
                  <a:srgbClr val="FFFF00"/>
                </a:highlight>
                <a:latin typeface="Arial" panose="020B0604020202020204" pitchFamily="34" charset="0"/>
                <a:ea typeface="宋体" panose="02010600030101010101" pitchFamily="2" charset="-122"/>
                <a:sym typeface="宋体" panose="02010600030101010101" pitchFamily="2" charset="-122"/>
              </a:rPr>
              <a:t>建立功能模块和子系统</a:t>
            </a:r>
            <a:r>
              <a:rPr lang="en-US" altLang="zh-CN" sz="2000" dirty="0">
                <a:solidFill>
                  <a:srgbClr val="FF0000"/>
                </a:solidFill>
                <a:highlight>
                  <a:srgbClr val="FFFF00"/>
                </a:highlight>
                <a:latin typeface="Arial" panose="020B0604020202020204" pitchFamily="34" charset="0"/>
                <a:ea typeface="宋体" panose="02010600030101010101" pitchFamily="2" charset="-122"/>
                <a:sym typeface="宋体" panose="02010600030101010101" pitchFamily="2" charset="-122"/>
              </a:rPr>
              <a:t>IP</a:t>
            </a:r>
            <a:r>
              <a:rPr lang="zh-CN" altLang="en-US" sz="2000" dirty="0">
                <a:solidFill>
                  <a:srgbClr val="FF0000"/>
                </a:solidFill>
                <a:highlight>
                  <a:srgbClr val="FFFF00"/>
                </a:highlight>
                <a:latin typeface="Arial" panose="020B0604020202020204" pitchFamily="34" charset="0"/>
                <a:ea typeface="宋体" panose="02010600030101010101" pitchFamily="2" charset="-122"/>
                <a:sym typeface="宋体" panose="02010600030101010101" pitchFamily="2" charset="-122"/>
              </a:rPr>
              <a:t>库</a:t>
            </a:r>
            <a:r>
              <a:rPr lang="zh-CN" altLang="en-US" sz="2000" dirty="0">
                <a:latin typeface="Arial" panose="020B0604020202020204" pitchFamily="34" charset="0"/>
                <a:ea typeface="宋体" panose="02010600030101010101" pitchFamily="2" charset="-122"/>
                <a:sym typeface="宋体" panose="02010600030101010101" pitchFamily="2" charset="-122"/>
              </a:rPr>
              <a:t>，这种</a:t>
            </a:r>
            <a:r>
              <a:rPr lang="en-US" altLang="zh-CN" sz="2000" dirty="0">
                <a:latin typeface="Arial" panose="020B0604020202020204" pitchFamily="34" charset="0"/>
                <a:ea typeface="宋体" panose="02010600030101010101" pitchFamily="2" charset="-122"/>
                <a:sym typeface="宋体" panose="02010600030101010101" pitchFamily="2" charset="-122"/>
              </a:rPr>
              <a:t>IP</a:t>
            </a:r>
            <a:r>
              <a:rPr lang="zh-CN" altLang="en-US" sz="2000" dirty="0">
                <a:latin typeface="Arial" panose="020B0604020202020204" pitchFamily="34" charset="0"/>
                <a:ea typeface="宋体" panose="02010600030101010101" pitchFamily="2" charset="-122"/>
                <a:sym typeface="宋体" panose="02010600030101010101" pitchFamily="2" charset="-122"/>
              </a:rPr>
              <a:t>库与传统的单元库是不同的，它的知识含量更高，规模更大，</a:t>
            </a:r>
            <a:r>
              <a:rPr lang="en-US" altLang="zh-CN" sz="2000" dirty="0">
                <a:latin typeface="Arial" panose="020B0604020202020204" pitchFamily="34" charset="0"/>
                <a:ea typeface="宋体" panose="02010600030101010101" pitchFamily="2" charset="-122"/>
                <a:sym typeface="宋体" panose="02010600030101010101" pitchFamily="2" charset="-122"/>
              </a:rPr>
              <a:t>CPU</a:t>
            </a:r>
            <a:r>
              <a:rPr lang="zh-CN" altLang="en-US" sz="2000" dirty="0">
                <a:latin typeface="Arial" panose="020B0604020202020204" pitchFamily="34" charset="0"/>
                <a:ea typeface="宋体" panose="02010600030101010101" pitchFamily="2" charset="-122"/>
                <a:sym typeface="宋体" panose="02010600030101010101" pitchFamily="2" charset="-122"/>
              </a:rPr>
              <a:t>、运算器、存储器、驱动器、放大器等都可以是</a:t>
            </a:r>
            <a:r>
              <a:rPr lang="en-US" altLang="zh-CN" sz="2000" dirty="0">
                <a:latin typeface="Arial" panose="020B0604020202020204" pitchFamily="34" charset="0"/>
                <a:ea typeface="宋体" panose="02010600030101010101" pitchFamily="2" charset="-122"/>
                <a:sym typeface="宋体" panose="02010600030101010101" pitchFamily="2" charset="-122"/>
              </a:rPr>
              <a:t>IP</a:t>
            </a:r>
            <a:r>
              <a:rPr lang="zh-CN" altLang="en-US" sz="2000" dirty="0">
                <a:latin typeface="Arial" panose="020B0604020202020204" pitchFamily="34" charset="0"/>
                <a:ea typeface="宋体" panose="02010600030101010101" pitchFamily="2" charset="-122"/>
                <a:sym typeface="宋体" panose="02010600030101010101" pitchFamily="2" charset="-122"/>
              </a:rPr>
              <a:t>模块。</a:t>
            </a:r>
            <a:endParaRPr lang="zh-CN" altLang="en-US" sz="2000" dirty="0">
              <a:latin typeface="Arial" panose="020B0604020202020204" pitchFamily="34" charset="0"/>
              <a:ea typeface="宋体" panose="02010600030101010101" pitchFamily="2" charset="-122"/>
            </a:endParaRPr>
          </a:p>
          <a:p>
            <a:pPr algn="just">
              <a:lnSpc>
                <a:spcPct val="150000"/>
              </a:lnSpc>
            </a:pPr>
            <a:endParaRPr lang="zh-CN" altLang="en-US" sz="2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3844"/>
                                        </p:tgtEl>
                                        <p:attrNameLst>
                                          <p:attrName>style.visibility</p:attrName>
                                        </p:attrNameLst>
                                      </p:cBhvr>
                                      <p:to>
                                        <p:strVal val="visible"/>
                                      </p:to>
                                    </p:set>
                                    <p:animEffect transition="in" filter="box(in)">
                                      <p:cBhvr>
                                        <p:cTn id="7" dur="500"/>
                                        <p:tgtEl>
                                          <p:spTgt spid="163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1"/>
          <p:cNvSpPr>
            <a:spLocks noGrp="1"/>
          </p:cNvSpPr>
          <p:nvPr>
            <p:ph type="title"/>
          </p:nvPr>
        </p:nvSpPr>
        <p:spPr>
          <a:xfrm>
            <a:off x="333375" y="908050"/>
            <a:ext cx="8229600" cy="1143000"/>
          </a:xfrm>
        </p:spPr>
        <p:txBody>
          <a:bodyPr anchor="ctr" anchorCtr="0"/>
          <a:p>
            <a:r>
              <a:rPr lang="en-US" altLang="zh-CN" sz="3600" b="1" dirty="0">
                <a:solidFill>
                  <a:srgbClr val="FF0000"/>
                </a:solidFill>
                <a:sym typeface="宋体" panose="02010600030101010101" pitchFamily="2" charset="-122"/>
              </a:rPr>
              <a:t>§</a:t>
            </a:r>
            <a:r>
              <a:rPr lang="en-US" altLang="zh-CN" sz="3600" b="1">
                <a:solidFill>
                  <a:srgbClr val="FF0000"/>
                </a:solidFill>
                <a:latin typeface="黑体" panose="02010609060101010101" charset="-122"/>
                <a:ea typeface="黑体" panose="02010609060101010101" charset="-122"/>
              </a:rPr>
              <a:t>1.2 </a:t>
            </a:r>
            <a:r>
              <a:rPr lang="zh-CN" altLang="en-US" sz="3600">
                <a:solidFill>
                  <a:srgbClr val="FF0000"/>
                </a:solidFill>
                <a:latin typeface="黑体" panose="02010609060101010101" charset="-122"/>
                <a:ea typeface="黑体" panose="02010609060101010101" charset="-122"/>
              </a:rPr>
              <a:t>信息</a:t>
            </a:r>
            <a:r>
              <a:rPr lang="zh-CN" altLang="en-US" sz="3600" b="1" dirty="0">
                <a:solidFill>
                  <a:srgbClr val="FF0000"/>
                </a:solidFill>
                <a:latin typeface="黑体" panose="02010609060101010101" charset="-122"/>
                <a:ea typeface="黑体" panose="02010609060101010101" charset="-122"/>
                <a:sym typeface="宋体" panose="02010600030101010101" pitchFamily="2" charset="-122"/>
              </a:rPr>
              <a:t>时代的微电子技术与器件</a:t>
            </a:r>
            <a:endParaRPr lang="zh-CN" altLang="en-US" sz="3600">
              <a:latin typeface="隶书" panose="02010509060101010101" pitchFamily="49" charset="-122"/>
              <a:ea typeface="隶书" panose="02010509060101010101" pitchFamily="49" charset="-122"/>
            </a:endParaRPr>
          </a:p>
        </p:txBody>
      </p:sp>
      <p:sp>
        <p:nvSpPr>
          <p:cNvPr id="10242" name="内容占位符 2"/>
          <p:cNvSpPr>
            <a:spLocks noGrp="1"/>
          </p:cNvSpPr>
          <p:nvPr>
            <p:ph idx="1"/>
          </p:nvPr>
        </p:nvSpPr>
        <p:spPr>
          <a:xfrm>
            <a:off x="1187450" y="2565400"/>
            <a:ext cx="7054850" cy="1930400"/>
          </a:xfrm>
        </p:spPr>
        <p:txBody>
          <a:bodyPr anchor="t" anchorCtr="0"/>
          <a:p>
            <a:pPr marL="0" indent="0">
              <a:buNone/>
            </a:pPr>
            <a:r>
              <a:rPr lang="zh-CN" altLang="en-US" sz="2800">
                <a:latin typeface="隶书" panose="02010509060101010101" pitchFamily="49" charset="-122"/>
                <a:ea typeface="隶书" panose="02010509060101010101" pitchFamily="49" charset="-122"/>
              </a:rPr>
              <a:t>一、微电子技术的特点、地位和发展前景</a:t>
            </a:r>
            <a:endParaRPr lang="zh-CN" altLang="en-US" sz="2800">
              <a:latin typeface="隶书" panose="02010509060101010101" pitchFamily="49" charset="-122"/>
              <a:ea typeface="隶书" panose="02010509060101010101" pitchFamily="49" charset="-122"/>
            </a:endParaRPr>
          </a:p>
          <a:p>
            <a:pPr marL="0" indent="0">
              <a:buNone/>
            </a:pPr>
            <a:r>
              <a:rPr lang="zh-CN" altLang="en-US" sz="2800">
                <a:latin typeface="隶书" panose="02010509060101010101" pitchFamily="49" charset="-122"/>
                <a:ea typeface="隶书" panose="02010509060101010101" pitchFamily="49" charset="-122"/>
              </a:rPr>
              <a:t>二、</a:t>
            </a:r>
            <a:r>
              <a:rPr lang="zh-CN" altLang="zh-CN" sz="2800">
                <a:latin typeface="隶书" panose="02010509060101010101" pitchFamily="49" charset="-122"/>
                <a:ea typeface="隶书" panose="02010509060101010101" pitchFamily="49" charset="-122"/>
              </a:rPr>
              <a:t>常见芯片介绍</a:t>
            </a:r>
            <a:endParaRPr lang="zh-CN" altLang="zh-CN" sz="2800">
              <a:latin typeface="隶书" panose="02010509060101010101" pitchFamily="49" charset="-122"/>
              <a:ea typeface="隶书" panose="02010509060101010101" pitchFamily="49" charset="-122"/>
            </a:endParaRPr>
          </a:p>
          <a:p>
            <a:pPr marL="0" indent="0">
              <a:buNone/>
            </a:pPr>
            <a:r>
              <a:rPr lang="zh-CN" altLang="en-US" sz="2800">
                <a:latin typeface="隶书" panose="02010509060101010101" pitchFamily="49" charset="-122"/>
                <a:ea typeface="隶书" panose="02010509060101010101" pitchFamily="49" charset="-122"/>
              </a:rPr>
              <a:t>三、芯片的设计、制造和封装简介</a:t>
            </a:r>
            <a:endParaRPr lang="zh-CN" altLang="en-US" sz="2800">
              <a:latin typeface="隶书" panose="02010509060101010101" pitchFamily="49" charset="-122"/>
              <a:ea typeface="隶书" panose="020105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D1D76C71-D2BB-48F5-A7BF-72A735EF3B62}"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4"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62820" name="Text Box 4"/>
          <p:cNvSpPr txBox="1"/>
          <p:nvPr/>
        </p:nvSpPr>
        <p:spPr>
          <a:xfrm>
            <a:off x="1170305" y="908685"/>
            <a:ext cx="7044690" cy="4247515"/>
          </a:xfrm>
          <a:prstGeom prst="rect">
            <a:avLst/>
          </a:prstGeom>
          <a:noFill/>
          <a:ln w="9525">
            <a:noFill/>
          </a:ln>
        </p:spPr>
        <p:txBody>
          <a:bodyPr wrap="square" lIns="90000" tIns="46800" rIns="90000" bIns="46800" anchor="t" anchorCtr="0">
            <a:spAutoFit/>
          </a:bodyPr>
          <a:p>
            <a:pPr algn="just">
              <a:lnSpc>
                <a:spcPct val="150000"/>
              </a:lnSpc>
            </a:pPr>
            <a:r>
              <a:rPr lang="zh-CN" altLang="en-US" sz="2000" dirty="0">
                <a:latin typeface="Arial" panose="020B0604020202020204" pitchFamily="34" charset="0"/>
                <a:ea typeface="宋体" panose="02010600030101010101" pitchFamily="2" charset="-122"/>
              </a:rPr>
              <a:t>集成系统依靠的是非常宽阔的背景，一个人或几个人包打天下的可能性已经很小．如果说在</a:t>
            </a:r>
            <a:r>
              <a:rPr lang="en-US" altLang="zh-CN" sz="2000" dirty="0">
                <a:latin typeface="Arial" panose="020B0604020202020204" pitchFamily="34" charset="0"/>
                <a:ea typeface="宋体" panose="02010600030101010101" pitchFamily="2" charset="-122"/>
              </a:rPr>
              <a:t>IP</a:t>
            </a:r>
            <a:r>
              <a:rPr lang="zh-CN" altLang="en-US" sz="2000" dirty="0">
                <a:latin typeface="Arial" panose="020B0604020202020204" pitchFamily="34" charset="0"/>
                <a:ea typeface="宋体" panose="02010600030101010101" pitchFamily="2" charset="-122"/>
              </a:rPr>
              <a:t>模块设计中更多体现的是包括电路、器件、物理、工艺甚至分子、原子等物理背景的话，那么系统级的设计将更多地体现包括功能、行为、算法、架构甚至思路、构想等系统背景．</a:t>
            </a:r>
            <a:endParaRPr lang="zh-CN" altLang="en-US" sz="2000" dirty="0">
              <a:latin typeface="Arial" panose="020B0604020202020204" pitchFamily="34" charset="0"/>
              <a:ea typeface="宋体" panose="02010600030101010101" pitchFamily="2" charset="-122"/>
            </a:endParaRPr>
          </a:p>
          <a:p>
            <a:pPr algn="just">
              <a:lnSpc>
                <a:spcPct val="150000"/>
              </a:lnSpc>
            </a:pPr>
            <a:r>
              <a:rPr lang="zh-CN" altLang="en-US" sz="2000" dirty="0">
                <a:latin typeface="Arial" panose="020B0604020202020204" pitchFamily="34" charset="0"/>
                <a:ea typeface="宋体" panose="02010600030101010101" pitchFamily="2" charset="-122"/>
              </a:rPr>
              <a:t>    微电子技术从</a:t>
            </a:r>
            <a:r>
              <a:rPr lang="en-US" altLang="zh-CN" sz="2000" dirty="0">
                <a:latin typeface="Arial" panose="020B0604020202020204" pitchFamily="34" charset="0"/>
                <a:ea typeface="宋体" panose="02010600030101010101" pitchFamily="2" charset="-122"/>
              </a:rPr>
              <a:t>IC</a:t>
            </a:r>
            <a:r>
              <a:rPr lang="zh-CN" altLang="en-US" sz="2000" dirty="0">
                <a:latin typeface="Arial" panose="020B0604020202020204" pitchFamily="34" charset="0"/>
                <a:ea typeface="宋体" panose="02010600030101010101" pitchFamily="2" charset="-122"/>
              </a:rPr>
              <a:t>向</a:t>
            </a:r>
            <a:r>
              <a:rPr lang="en-US" altLang="zh-CN" sz="2000" dirty="0">
                <a:latin typeface="Arial" panose="020B0604020202020204" pitchFamily="34" charset="0"/>
                <a:ea typeface="宋体" panose="02010600030101010101" pitchFamily="2" charset="-122"/>
              </a:rPr>
              <a:t>IS</a:t>
            </a:r>
            <a:r>
              <a:rPr lang="zh-CN" altLang="en-US" sz="2000" dirty="0">
                <a:latin typeface="Arial" panose="020B0604020202020204" pitchFamily="34" charset="0"/>
                <a:ea typeface="宋体" panose="02010600030101010101" pitchFamily="2" charset="-122"/>
              </a:rPr>
              <a:t>转变不仅是一种概念上的突破，同时也是信息技术发展的必然结果，它必将导致又一次以微电子技术为基础的信息技术革命。目前，</a:t>
            </a:r>
            <a:r>
              <a:rPr lang="en-US" altLang="zh-CN" sz="2000" dirty="0">
                <a:latin typeface="Arial" panose="020B0604020202020204" pitchFamily="34" charset="0"/>
                <a:ea typeface="宋体" panose="02010600030101010101" pitchFamily="2" charset="-122"/>
              </a:rPr>
              <a:t>IS</a:t>
            </a:r>
            <a:r>
              <a:rPr lang="zh-CN" altLang="en-US" sz="2000" dirty="0">
                <a:latin typeface="Arial" panose="020B0604020202020204" pitchFamily="34" charset="0"/>
                <a:ea typeface="宋体" panose="02010600030101010101" pitchFamily="2" charset="-122"/>
              </a:rPr>
              <a:t>技术已经绽露头角，</a:t>
            </a:r>
            <a:r>
              <a:rPr lang="en-US" altLang="zh-CN" sz="2000" dirty="0">
                <a:latin typeface="Arial" panose="020B0604020202020204" pitchFamily="34" charset="0"/>
                <a:ea typeface="宋体" panose="02010600030101010101" pitchFamily="2" charset="-122"/>
              </a:rPr>
              <a:t>21</a:t>
            </a:r>
            <a:r>
              <a:rPr lang="zh-CN" altLang="en-US" sz="2000" dirty="0">
                <a:latin typeface="Arial" panose="020B0604020202020204" pitchFamily="34" charset="0"/>
                <a:ea typeface="宋体" panose="02010600030101010101" pitchFamily="2" charset="-122"/>
              </a:rPr>
              <a:t>世纪将是</a:t>
            </a:r>
            <a:r>
              <a:rPr lang="en-US" altLang="zh-CN" sz="2000" dirty="0">
                <a:latin typeface="Arial" panose="020B0604020202020204" pitchFamily="34" charset="0"/>
                <a:ea typeface="宋体" panose="02010600030101010101" pitchFamily="2" charset="-122"/>
              </a:rPr>
              <a:t>IS</a:t>
            </a:r>
            <a:r>
              <a:rPr lang="zh-CN" altLang="en-US" sz="2000" dirty="0">
                <a:latin typeface="Arial" panose="020B0604020202020204" pitchFamily="34" charset="0"/>
                <a:ea typeface="宋体" panose="02010600030101010101" pitchFamily="2" charset="-122"/>
              </a:rPr>
              <a:t>技术真正快速发展的时期。</a:t>
            </a:r>
            <a:endParaRPr lang="zh-CN" altLang="en-US" sz="2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2820"/>
                                        </p:tgtEl>
                                        <p:attrNameLst>
                                          <p:attrName>style.visibility</p:attrName>
                                        </p:attrNameLst>
                                      </p:cBhvr>
                                      <p:to>
                                        <p:strVal val="visible"/>
                                      </p:to>
                                    </p:set>
                                    <p:animEffect transition="in" filter="box(in)">
                                      <p:cBhvr>
                                        <p:cTn id="7" dur="500"/>
                                        <p:tgtEl>
                                          <p:spTgt spid="162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D6C834A-07AE-4B57-8327-71E69CEDECB8}"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5"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64868" name="Text Box 4"/>
          <p:cNvSpPr txBox="1"/>
          <p:nvPr/>
        </p:nvSpPr>
        <p:spPr>
          <a:xfrm>
            <a:off x="448310" y="692150"/>
            <a:ext cx="7936865" cy="1169670"/>
          </a:xfrm>
          <a:prstGeom prst="rect">
            <a:avLst/>
          </a:prstGeom>
          <a:noFill/>
          <a:ln w="9525">
            <a:noFill/>
          </a:ln>
        </p:spPr>
        <p:txBody>
          <a:bodyPr wrap="square" lIns="90000" tIns="46800" rIns="90000" bIns="46800" anchor="t" anchorCtr="0">
            <a:spAutoFit/>
          </a:bodyPr>
          <a:p>
            <a:pPr>
              <a:spcBef>
                <a:spcPct val="50000"/>
              </a:spcBef>
            </a:pPr>
            <a:r>
              <a:rPr lang="en-US" altLang="zh-CN" sz="2800" b="1" dirty="0">
                <a:sym typeface="+mn-ea"/>
              </a:rPr>
              <a:t>1.3.3 </a:t>
            </a:r>
            <a:r>
              <a:rPr lang="zh-CN" altLang="en-US" sz="2800" b="1" dirty="0">
                <a:solidFill>
                  <a:schemeClr val="tx2"/>
                </a:solidFill>
                <a:latin typeface="Arial" panose="020B0604020202020204" pitchFamily="34" charset="0"/>
                <a:ea typeface="宋体" panose="02010600030101010101" pitchFamily="2" charset="-122"/>
              </a:rPr>
              <a:t>微电子与其他学科的结合诞生</a:t>
            </a:r>
            <a:endParaRPr lang="zh-CN" altLang="en-US" sz="2800" b="1" dirty="0">
              <a:solidFill>
                <a:schemeClr val="tx2"/>
              </a:solidFill>
              <a:latin typeface="Arial" panose="020B0604020202020204" pitchFamily="34" charset="0"/>
              <a:ea typeface="宋体" panose="02010600030101010101" pitchFamily="2" charset="-122"/>
            </a:endParaRPr>
          </a:p>
          <a:p>
            <a:pPr>
              <a:spcBef>
                <a:spcPct val="50000"/>
              </a:spcBef>
            </a:pPr>
            <a:r>
              <a:rPr lang="zh-CN" altLang="en-US" sz="2800" b="1" dirty="0">
                <a:solidFill>
                  <a:schemeClr val="tx2"/>
                </a:solidFill>
                <a:latin typeface="Arial" panose="020B0604020202020204" pitchFamily="34" charset="0"/>
                <a:ea typeface="宋体" panose="02010600030101010101" pitchFamily="2" charset="-122"/>
              </a:rPr>
              <a:t> </a:t>
            </a:r>
            <a:r>
              <a:rPr lang="en-US" altLang="zh-CN" sz="2800" b="1" dirty="0">
                <a:solidFill>
                  <a:schemeClr val="tx2"/>
                </a:solidFill>
                <a:latin typeface="Arial" panose="020B0604020202020204" pitchFamily="34" charset="0"/>
                <a:ea typeface="宋体" panose="02010600030101010101" pitchFamily="2" charset="-122"/>
              </a:rPr>
              <a:t>                    </a:t>
            </a:r>
            <a:r>
              <a:rPr lang="zh-CN" altLang="en-US" sz="2800" b="1" dirty="0">
                <a:solidFill>
                  <a:schemeClr val="tx2"/>
                </a:solidFill>
                <a:latin typeface="Arial" panose="020B0604020202020204" pitchFamily="34" charset="0"/>
                <a:ea typeface="宋体" panose="02010600030101010101" pitchFamily="2" charset="-122"/>
              </a:rPr>
              <a:t>新的技术增长点 </a:t>
            </a:r>
            <a:endParaRPr lang="zh-CN" altLang="en-US" sz="2800" b="1" dirty="0">
              <a:solidFill>
                <a:schemeClr val="tx2"/>
              </a:solidFill>
              <a:latin typeface="Arial" panose="020B0604020202020204" pitchFamily="34" charset="0"/>
              <a:ea typeface="宋体" panose="02010600030101010101" pitchFamily="2" charset="-122"/>
            </a:endParaRPr>
          </a:p>
        </p:txBody>
      </p:sp>
      <p:sp>
        <p:nvSpPr>
          <p:cNvPr id="164869" name="Text Box 5"/>
          <p:cNvSpPr txBox="1"/>
          <p:nvPr/>
        </p:nvSpPr>
        <p:spPr>
          <a:xfrm>
            <a:off x="1036955" y="1857375"/>
            <a:ext cx="6925310" cy="3324225"/>
          </a:xfrm>
          <a:prstGeom prst="rect">
            <a:avLst/>
          </a:prstGeom>
          <a:noFill/>
          <a:ln w="9525">
            <a:noFill/>
          </a:ln>
        </p:spPr>
        <p:txBody>
          <a:bodyPr wrap="square" lIns="90000" tIns="46800" rIns="90000" bIns="46800" anchor="t" anchorCtr="0">
            <a:spAutoFit/>
          </a:bodyPr>
          <a:p>
            <a:pPr marL="342900" indent="-342900">
              <a:lnSpc>
                <a:spcPct val="150000"/>
              </a:lnSpc>
              <a:buFont typeface="Arial" panose="020B0604020202020204" pitchFamily="34" charset="0"/>
              <a:buChar char="•"/>
            </a:pPr>
            <a:r>
              <a:rPr lang="zh-CN" altLang="en-US" sz="2000" dirty="0">
                <a:latin typeface="Arial" panose="020B0604020202020204" pitchFamily="34" charset="0"/>
                <a:ea typeface="宋体" panose="02010600030101010101" pitchFamily="2" charset="-122"/>
              </a:rPr>
              <a:t>微电子技术的强大生命力在于它可以低成本、大批量地生产出具有高可靠性和高精度的微电子结构模块．</a:t>
            </a:r>
            <a:endParaRPr lang="zh-CN" altLang="en-US" sz="2000" dirty="0">
              <a:latin typeface="Arial" panose="020B0604020202020204" pitchFamily="34" charset="0"/>
              <a:ea typeface="宋体" panose="02010600030101010101" pitchFamily="2" charset="-122"/>
            </a:endParaRPr>
          </a:p>
          <a:p>
            <a:pPr marL="342900" indent="-342900">
              <a:lnSpc>
                <a:spcPct val="150000"/>
              </a:lnSpc>
              <a:buFont typeface="Arial" panose="020B0604020202020204" pitchFamily="34" charset="0"/>
              <a:buChar char="•"/>
            </a:pPr>
            <a:r>
              <a:rPr lang="zh-CN" altLang="en-US" sz="2000" dirty="0">
                <a:latin typeface="Arial" panose="020B0604020202020204" pitchFamily="34" charset="0"/>
                <a:ea typeface="宋体" panose="02010600030101010101" pitchFamily="2" charset="-122"/>
              </a:rPr>
              <a:t>这种技术与其他学科相结合，会诞生出一系列崭新的学科和重大的经济增长点，作为与微电子技术成功结合的</a:t>
            </a:r>
            <a:r>
              <a:rPr lang="zh-CN" altLang="en-US" sz="2000" dirty="0">
                <a:solidFill>
                  <a:srgbClr val="0000FF"/>
                </a:solidFill>
                <a:latin typeface="Arial" panose="020B0604020202020204" pitchFamily="34" charset="0"/>
                <a:ea typeface="宋体" panose="02010600030101010101" pitchFamily="2" charset="-122"/>
              </a:rPr>
              <a:t>典型例子</a:t>
            </a:r>
            <a:r>
              <a:rPr lang="zh-CN" altLang="en-US" sz="2000" dirty="0">
                <a:latin typeface="Arial" panose="020B0604020202020204" pitchFamily="34" charset="0"/>
                <a:ea typeface="宋体" panose="02010600030101010101" pitchFamily="2" charset="-122"/>
              </a:rPr>
              <a:t>便是</a:t>
            </a:r>
            <a:r>
              <a:rPr lang="en-US" altLang="zh-CN" sz="2000" dirty="0">
                <a:latin typeface="Arial" panose="020B0604020202020204" pitchFamily="34" charset="0"/>
                <a:ea typeface="宋体" panose="02010600030101010101" pitchFamily="2" charset="-122"/>
              </a:rPr>
              <a:t>MEMS(</a:t>
            </a:r>
            <a:r>
              <a:rPr lang="zh-CN" altLang="en-US" sz="2000" dirty="0">
                <a:latin typeface="Arial" panose="020B0604020202020204" pitchFamily="34" charset="0"/>
                <a:ea typeface="宋体" panose="02010600030101010101" pitchFamily="2" charset="-122"/>
              </a:rPr>
              <a:t>微机电系统</a:t>
            </a:r>
            <a:r>
              <a:rPr lang="en-US" altLang="zh-CN" sz="2000" dirty="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技术和</a:t>
            </a:r>
            <a:r>
              <a:rPr lang="en-US" altLang="zh-CN" sz="2000" dirty="0">
                <a:latin typeface="Arial" panose="020B0604020202020204" pitchFamily="34" charset="0"/>
                <a:ea typeface="宋体" panose="02010600030101010101" pitchFamily="2" charset="-122"/>
              </a:rPr>
              <a:t>DNA</a:t>
            </a:r>
            <a:r>
              <a:rPr lang="zh-CN" altLang="en-US" sz="2000" dirty="0">
                <a:latin typeface="Arial" panose="020B0604020202020204" pitchFamily="34" charset="0"/>
                <a:ea typeface="宋体" panose="02010600030101010101" pitchFamily="2" charset="-122"/>
              </a:rPr>
              <a:t>生物芯片等．前者是微电子技术与机械、光学等领域结合而诞生的，后者则是与生物工程技术结合的产物。</a:t>
            </a:r>
            <a:endParaRPr lang="zh-CN" altLang="en-US" sz="2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4868"/>
                                        </p:tgtEl>
                                        <p:attrNameLst>
                                          <p:attrName>style.visibility</p:attrName>
                                        </p:attrNameLst>
                                      </p:cBhvr>
                                      <p:to>
                                        <p:strVal val="visible"/>
                                      </p:to>
                                    </p:set>
                                    <p:anim calcmode="lin" valueType="num">
                                      <p:cBhvr>
                                        <p:cTn id="7" dur="500" fill="hold"/>
                                        <p:tgtEl>
                                          <p:spTgt spid="164868"/>
                                        </p:tgtEl>
                                        <p:attrNameLst>
                                          <p:attrName>ppt_x</p:attrName>
                                        </p:attrNameLst>
                                      </p:cBhvr>
                                      <p:tavLst>
                                        <p:tav tm="0">
                                          <p:val>
                                            <p:strVal val="#ppt_x"/>
                                          </p:val>
                                        </p:tav>
                                        <p:tav tm="100000">
                                          <p:val>
                                            <p:strVal val="#ppt_x"/>
                                          </p:val>
                                        </p:tav>
                                      </p:tavLst>
                                    </p:anim>
                                    <p:anim calcmode="lin" valueType="num">
                                      <p:cBhvr>
                                        <p:cTn id="8" dur="500" fill="hold"/>
                                        <p:tgtEl>
                                          <p:spTgt spid="1648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64869"/>
                                        </p:tgtEl>
                                        <p:attrNameLst>
                                          <p:attrName>style.visibility</p:attrName>
                                        </p:attrNameLst>
                                      </p:cBhvr>
                                      <p:to>
                                        <p:strVal val="visible"/>
                                      </p:to>
                                    </p:set>
                                    <p:animEffect transition="in" filter="box(in)">
                                      <p:cBhvr>
                                        <p:cTn id="13" dur="500"/>
                                        <p:tgtEl>
                                          <p:spTgt spid="164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15044F6D-0739-416F-9F31-FC9BABB79656}"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4"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204802" name="Text Box 2"/>
          <p:cNvSpPr txBox="1"/>
          <p:nvPr/>
        </p:nvSpPr>
        <p:spPr>
          <a:xfrm>
            <a:off x="1979295" y="1412875"/>
            <a:ext cx="5842000" cy="3509010"/>
          </a:xfrm>
          <a:prstGeom prst="rect">
            <a:avLst/>
          </a:prstGeom>
          <a:noFill/>
          <a:ln w="9525">
            <a:noFill/>
          </a:ln>
        </p:spPr>
        <p:txBody>
          <a:bodyPr wrap="square" lIns="90000" tIns="46800" rIns="90000" bIns="46800" anchor="t" anchorCtr="0">
            <a:spAutoFit/>
          </a:bodyPr>
          <a:p>
            <a:pPr>
              <a:lnSpc>
                <a:spcPct val="150000"/>
              </a:lnSpc>
            </a:pPr>
            <a:r>
              <a:rPr lang="zh-CN" altLang="en-US" sz="2800" dirty="0">
                <a:latin typeface="Arial" panose="020B0604020202020204" pitchFamily="34" charset="0"/>
                <a:ea typeface="宋体" panose="02010600030101010101" pitchFamily="2" charset="-122"/>
              </a:rPr>
              <a:t>  </a:t>
            </a:r>
            <a:r>
              <a:rPr lang="zh-CN" altLang="en-US" sz="2000" dirty="0">
                <a:latin typeface="Arial" panose="020B0604020202020204" pitchFamily="34" charset="0"/>
                <a:ea typeface="宋体" panose="02010600030101010101" pitchFamily="2" charset="-122"/>
              </a:rPr>
              <a:t>   微电子机械系统是微电子技术的拓宽和延伸，它将微电子技术和精密机械加工技术相互融合，实现了微电子与机械融为一体的系统。</a:t>
            </a:r>
            <a:r>
              <a:rPr lang="en-US" altLang="zh-CN" sz="2000" dirty="0">
                <a:latin typeface="Arial" panose="020B0604020202020204" pitchFamily="34" charset="0"/>
                <a:ea typeface="宋体" panose="02010600030101010101" pitchFamily="2" charset="-122"/>
              </a:rPr>
              <a:t>MEMS</a:t>
            </a:r>
            <a:r>
              <a:rPr lang="zh-CN" altLang="en-US" sz="2000" dirty="0">
                <a:latin typeface="Arial" panose="020B0604020202020204" pitchFamily="34" charset="0"/>
                <a:ea typeface="宋体" panose="02010600030101010101" pitchFamily="2" charset="-122"/>
              </a:rPr>
              <a:t>将电子系统和外部世界联系起来，它不仅可以感受运动、光、声、热、磁等自然界的外部信号，把这些信号转换成电子系统可以认识的电信号，而且还可以通过电子系统控制这些信号，发出指令并完成该指令</a:t>
            </a:r>
            <a:r>
              <a:rPr lang="zh-CN" altLang="en-US" sz="2000" dirty="0">
                <a:latin typeface="Arial" panose="020B0604020202020204" pitchFamily="34" charset="0"/>
                <a:ea typeface="宋体" panose="02010600030101010101" pitchFamily="2" charset="-122"/>
              </a:rPr>
              <a:t>。</a:t>
            </a:r>
            <a:endParaRPr lang="zh-CN" altLang="en-US" sz="2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4802"/>
                                        </p:tgtEl>
                                        <p:attrNameLst>
                                          <p:attrName>style.visibility</p:attrName>
                                        </p:attrNameLst>
                                      </p:cBhvr>
                                      <p:to>
                                        <p:strVal val="visible"/>
                                      </p:to>
                                    </p:set>
                                    <p:animEffect transition="in" filter="box(in)">
                                      <p:cBhvr>
                                        <p:cTn id="7" dur="500"/>
                                        <p:tgtEl>
                                          <p:spTgt spid="204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15044F6D-0739-416F-9F31-FC9BABB79656}"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4"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204802" name="Text Box 2"/>
          <p:cNvSpPr txBox="1"/>
          <p:nvPr/>
        </p:nvSpPr>
        <p:spPr>
          <a:xfrm>
            <a:off x="1840865" y="1071880"/>
            <a:ext cx="6050915" cy="3509010"/>
          </a:xfrm>
          <a:prstGeom prst="rect">
            <a:avLst/>
          </a:prstGeom>
          <a:noFill/>
          <a:ln w="9525">
            <a:noFill/>
          </a:ln>
        </p:spPr>
        <p:txBody>
          <a:bodyPr wrap="square" lIns="90000" tIns="46800" rIns="90000" bIns="46800" anchor="t" anchorCtr="0">
            <a:spAutoFit/>
          </a:bodyPr>
          <a:p>
            <a:pPr algn="just">
              <a:lnSpc>
                <a:spcPct val="150000"/>
              </a:lnSpc>
            </a:pPr>
            <a:r>
              <a:rPr lang="zh-CN" altLang="en-US" sz="2800" dirty="0">
                <a:latin typeface="Arial" panose="020B0604020202020204" pitchFamily="34" charset="0"/>
                <a:ea typeface="宋体" panose="02010600030101010101" pitchFamily="2" charset="-122"/>
              </a:rPr>
              <a:t>   </a:t>
            </a:r>
            <a:r>
              <a:rPr lang="zh-CN" altLang="en-US" sz="2000" dirty="0">
                <a:latin typeface="Arial" panose="020B0604020202020204" pitchFamily="34" charset="0"/>
                <a:ea typeface="宋体" panose="02010600030101010101" pitchFamily="2" charset="-122"/>
              </a:rPr>
              <a:t> 从广义上讲，</a:t>
            </a:r>
            <a:r>
              <a:rPr lang="en-US" altLang="zh-CN" sz="2000" dirty="0">
                <a:latin typeface="Arial" panose="020B0604020202020204" pitchFamily="34" charset="0"/>
                <a:ea typeface="宋体" panose="02010600030101010101" pitchFamily="2" charset="-122"/>
              </a:rPr>
              <a:t>MEMS</a:t>
            </a:r>
            <a:r>
              <a:rPr lang="zh-CN" altLang="en-US" sz="2000" dirty="0">
                <a:latin typeface="Arial" panose="020B0604020202020204" pitchFamily="34" charset="0"/>
                <a:ea typeface="宋体" panose="02010600030101010101" pitchFamily="2" charset="-122"/>
              </a:rPr>
              <a:t>是指集微型传感器、微型执行器、信号处理和控制电路、接口电路、通信系统以及电源于一体的微型机电系统。</a:t>
            </a:r>
            <a:r>
              <a:rPr lang="en-US" altLang="zh-CN" sz="2000" dirty="0">
                <a:latin typeface="Arial" panose="020B0604020202020204" pitchFamily="34" charset="0"/>
                <a:ea typeface="宋体" panose="02010600030101010101" pitchFamily="2" charset="-122"/>
              </a:rPr>
              <a:t>MEMS</a:t>
            </a:r>
            <a:r>
              <a:rPr lang="zh-CN" altLang="en-US" sz="2000" dirty="0">
                <a:latin typeface="Arial" panose="020B0604020202020204" pitchFamily="34" charset="0"/>
                <a:ea typeface="宋体" panose="02010600030101010101" pitchFamily="2" charset="-122"/>
              </a:rPr>
              <a:t>技术是一种典型的多学科交叉的前沿性研究学科，它几乎涉及自然及工程科学的所有领域，如电子技术、机械技术、光学、物理学、化学、生物医学、材料科学、能源科学等。</a:t>
            </a:r>
            <a:endParaRPr lang="zh-CN" altLang="en-US" sz="2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4802"/>
                                        </p:tgtEl>
                                        <p:attrNameLst>
                                          <p:attrName>style.visibility</p:attrName>
                                        </p:attrNameLst>
                                      </p:cBhvr>
                                      <p:to>
                                        <p:strVal val="visible"/>
                                      </p:to>
                                    </p:set>
                                    <p:animEffect transition="in" filter="box(in)">
                                      <p:cBhvr>
                                        <p:cTn id="7" dur="500"/>
                                        <p:tgtEl>
                                          <p:spTgt spid="204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B8F7A518-4F13-4A72-9CF6-4A72FAD847D0}"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4"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205826" name="Text Box 2"/>
          <p:cNvSpPr txBox="1"/>
          <p:nvPr/>
        </p:nvSpPr>
        <p:spPr>
          <a:xfrm>
            <a:off x="868680" y="1143000"/>
            <a:ext cx="7533640" cy="3509010"/>
          </a:xfrm>
          <a:prstGeom prst="rect">
            <a:avLst/>
          </a:prstGeom>
          <a:noFill/>
          <a:ln w="9525">
            <a:noFill/>
          </a:ln>
        </p:spPr>
        <p:txBody>
          <a:bodyPr wrap="square" lIns="90000" tIns="46800" rIns="90000" bIns="46800" anchor="t" anchorCtr="0">
            <a:spAutoFit/>
          </a:bodyPr>
          <a:p>
            <a:pPr algn="just">
              <a:lnSpc>
                <a:spcPct val="150000"/>
              </a:lnSpc>
            </a:pPr>
            <a:r>
              <a:rPr lang="en-US" altLang="zh-CN" sz="2800" dirty="0">
                <a:latin typeface="Arial" panose="020B0604020202020204" pitchFamily="34" charset="0"/>
                <a:ea typeface="宋体" panose="02010600030101010101" pitchFamily="2" charset="-122"/>
              </a:rPr>
              <a:t>   </a:t>
            </a:r>
            <a:r>
              <a:rPr lang="en-US" altLang="zh-CN" sz="2000" dirty="0">
                <a:latin typeface="Arial" panose="020B0604020202020204" pitchFamily="34" charset="0"/>
                <a:ea typeface="宋体" panose="02010600030101010101" pitchFamily="2" charset="-122"/>
              </a:rPr>
              <a:t> MEMS</a:t>
            </a:r>
            <a:r>
              <a:rPr lang="zh-CN" altLang="en-US" sz="2000" dirty="0">
                <a:latin typeface="Arial" panose="020B0604020202020204" pitchFamily="34" charset="0"/>
                <a:ea typeface="宋体" panose="02010600030101010101" pitchFamily="2" charset="-122"/>
              </a:rPr>
              <a:t>开辟了一个全新的技术领域和产业。它们不仅可以降低机电系统的成本，而且还可以完成许多大尺寸机电系统所不能完成的任务。正是由于</a:t>
            </a:r>
            <a:r>
              <a:rPr lang="en-US" altLang="zh-CN" sz="2000" dirty="0">
                <a:latin typeface="Arial" panose="020B0604020202020204" pitchFamily="34" charset="0"/>
                <a:ea typeface="宋体" panose="02010600030101010101" pitchFamily="2" charset="-122"/>
              </a:rPr>
              <a:t>MEMS</a:t>
            </a:r>
            <a:r>
              <a:rPr lang="zh-CN" altLang="en-US" sz="2000" dirty="0">
                <a:latin typeface="Arial" panose="020B0604020202020204" pitchFamily="34" charset="0"/>
                <a:ea typeface="宋体" panose="02010600030101010101" pitchFamily="2" charset="-122"/>
              </a:rPr>
              <a:t>器件和系统具有体积小、重量轻、功耗低、成本低、可靠性高、性能优异及功能强大等传统传感器无法比拟的优点，</a:t>
            </a:r>
            <a:r>
              <a:rPr lang="en-US" altLang="zh-CN" sz="2000" dirty="0">
                <a:latin typeface="Arial" panose="020B0604020202020204" pitchFamily="34" charset="0"/>
                <a:ea typeface="宋体" panose="02010600030101010101" pitchFamily="2" charset="-122"/>
              </a:rPr>
              <a:t>MEMS</a:t>
            </a:r>
            <a:r>
              <a:rPr lang="zh-CN" altLang="en-US" sz="2000" dirty="0">
                <a:latin typeface="Arial" panose="020B0604020202020204" pitchFamily="34" charset="0"/>
                <a:ea typeface="宋体" panose="02010600030101010101" pitchFamily="2" charset="-122"/>
              </a:rPr>
              <a:t>在航空、航天、汽车、生物医学、环境监控、军事以及几乎人们接触到的所有领域中都有着十分广阔的应用前景。</a:t>
            </a:r>
            <a:endParaRPr lang="zh-CN" altLang="en-US" sz="2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5826"/>
                                        </p:tgtEl>
                                        <p:attrNameLst>
                                          <p:attrName>style.visibility</p:attrName>
                                        </p:attrNameLst>
                                      </p:cBhvr>
                                      <p:to>
                                        <p:strVal val="visible"/>
                                      </p:to>
                                    </p:set>
                                    <p:animEffect transition="in" filter="box(in)">
                                      <p:cBhvr>
                                        <p:cTn id="7" dur="500"/>
                                        <p:tgtEl>
                                          <p:spTgt spid="205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B8F7A518-4F13-4A72-9CF6-4A72FAD847D0}"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4" name="灯片编号占位符 3"/>
          <p:cNvSpPr txBox="1">
            <a:spLocks noGrp="1"/>
          </p:cNvSpPr>
          <p:nvPr>
            <p:ph type="sldNum" sz="quarter" idx="12"/>
          </p:nvPr>
        </p:nvSpPr>
        <p:spPr bwMode="auto">
          <a:xfrm>
            <a:off x="6572250" y="6215063"/>
            <a:ext cx="2133600" cy="457200"/>
          </a:xfrm>
        </p:spPr>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205826" name="Text Box 2"/>
          <p:cNvSpPr txBox="1"/>
          <p:nvPr/>
        </p:nvSpPr>
        <p:spPr>
          <a:xfrm>
            <a:off x="1183005" y="1031875"/>
            <a:ext cx="7237095" cy="3877945"/>
          </a:xfrm>
          <a:prstGeom prst="rect">
            <a:avLst/>
          </a:prstGeom>
          <a:noFill/>
          <a:ln w="9525">
            <a:noFill/>
          </a:ln>
        </p:spPr>
        <p:txBody>
          <a:bodyPr wrap="square" lIns="90000" tIns="46800" rIns="90000" bIns="46800" anchor="t" anchorCtr="0">
            <a:spAutoFit/>
          </a:bodyPr>
          <a:p>
            <a:pPr algn="just">
              <a:lnSpc>
                <a:spcPct val="150000"/>
              </a:lnSpc>
            </a:pPr>
            <a:r>
              <a:rPr lang="zh-CN" altLang="en-US" sz="2400" dirty="0">
                <a:latin typeface="Arial" panose="020B0604020202020204" pitchFamily="34" charset="0"/>
                <a:ea typeface="宋体" panose="02010600030101010101" pitchFamily="2" charset="-122"/>
              </a:rPr>
              <a:t>  </a:t>
            </a:r>
            <a:r>
              <a:rPr lang="zh-CN" altLang="en-US" sz="2000" dirty="0">
                <a:latin typeface="Arial" panose="020B0604020202020204" pitchFamily="34" charset="0"/>
                <a:ea typeface="宋体" panose="02010600030101010101" pitchFamily="2" charset="-122"/>
              </a:rPr>
              <a:t>  例如微惯性传感器及其组成的微型惯性测量组合能应用于制导、卫星控制、汽车自动驾驶、汽车防撞气囊、汽车防抱死系统</a:t>
            </a:r>
            <a:r>
              <a:rPr lang="en-US" altLang="zh-CN" sz="2000" dirty="0">
                <a:latin typeface="Arial" panose="020B0604020202020204" pitchFamily="34" charset="0"/>
                <a:ea typeface="宋体" panose="02010600030101010101" pitchFamily="2" charset="-122"/>
              </a:rPr>
              <a:t>(ABS)</a:t>
            </a:r>
            <a:r>
              <a:rPr lang="zh-CN" altLang="en-US" sz="2000" dirty="0">
                <a:latin typeface="Arial" panose="020B0604020202020204" pitchFamily="34" charset="0"/>
                <a:ea typeface="宋体" panose="02010600030101010101" pitchFamily="2" charset="-122"/>
              </a:rPr>
              <a:t>、稳定控制和玩具，可以成为物联网的重要组成部分；微流量系统和微分析仪可用于微推进、伤员救护；同时</a:t>
            </a:r>
            <a:r>
              <a:rPr lang="en-US" altLang="zh-CN" sz="2000" dirty="0">
                <a:latin typeface="Arial" panose="020B0604020202020204" pitchFamily="34" charset="0"/>
                <a:ea typeface="宋体" panose="02010600030101010101" pitchFamily="2" charset="-122"/>
              </a:rPr>
              <a:t>MEMS</a:t>
            </a:r>
            <a:r>
              <a:rPr lang="zh-CN" altLang="en-US" sz="2000" dirty="0">
                <a:latin typeface="Arial" panose="020B0604020202020204" pitchFamily="34" charset="0"/>
                <a:ea typeface="宋体" panose="02010600030101010101" pitchFamily="2" charset="-122"/>
              </a:rPr>
              <a:t>系统还可以用于医疗、高密度存储和显示、光谱分析、信息采集等。现在已经成功地制造出了尖端直径为</a:t>
            </a:r>
            <a:r>
              <a:rPr lang="en-US" altLang="zh-CN" sz="2000" dirty="0">
                <a:latin typeface="Arial" panose="020B0604020202020204" pitchFamily="34" charset="0"/>
                <a:ea typeface="宋体" panose="02010600030101010101" pitchFamily="2" charset="-122"/>
              </a:rPr>
              <a:t>5μm</a:t>
            </a:r>
            <a:r>
              <a:rPr lang="zh-CN" altLang="en-US" sz="2000" dirty="0">
                <a:latin typeface="Arial" panose="020B0604020202020204" pitchFamily="34" charset="0"/>
                <a:ea typeface="宋体" panose="02010600030101010101" pitchFamily="2" charset="-122"/>
              </a:rPr>
              <a:t>的可以夹起一个红细胞的微型镊子，可以在磁场中飞行的像蝴蝶大小的飞机等。</a:t>
            </a:r>
            <a:endParaRPr lang="zh-CN" altLang="en-US" sz="2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5826"/>
                                        </p:tgtEl>
                                        <p:attrNameLst>
                                          <p:attrName>style.visibility</p:attrName>
                                        </p:attrNameLst>
                                      </p:cBhvr>
                                      <p:to>
                                        <p:strVal val="visible"/>
                                      </p:to>
                                    </p:set>
                                    <p:animEffect transition="in" filter="box(in)">
                                      <p:cBhvr>
                                        <p:cTn id="7" dur="500"/>
                                        <p:tgtEl>
                                          <p:spTgt spid="205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4"/>
          <p:cNvSpPr/>
          <p:nvPr/>
        </p:nvSpPr>
        <p:spPr>
          <a:xfrm>
            <a:off x="762000" y="1981200"/>
            <a:ext cx="7924800" cy="2861310"/>
          </a:xfrm>
          <a:prstGeom prst="rect">
            <a:avLst/>
          </a:prstGeom>
          <a:noFill/>
          <a:ln w="9525">
            <a:noFill/>
          </a:ln>
        </p:spPr>
        <p:txBody>
          <a:bodyPr anchor="t" anchorCtr="0">
            <a:spAutoFit/>
          </a:bodyPr>
          <a:p>
            <a:pPr algn="just">
              <a:lnSpc>
                <a:spcPct val="150000"/>
              </a:lnSpc>
            </a:pPr>
            <a:r>
              <a:rPr lang="en-US" altLang="zh-CN" sz="2000" b="1" dirty="0">
                <a:latin typeface="宋体" panose="02010600030101010101" pitchFamily="2" charset="-122"/>
                <a:ea typeface="宋体" panose="02010600030101010101" pitchFamily="2" charset="-122"/>
              </a:rPr>
              <a:t>MEMS</a:t>
            </a:r>
            <a:r>
              <a:rPr lang="zh-CN" altLang="en-US" sz="2000" b="1" dirty="0">
                <a:latin typeface="宋体" panose="02010600030101010101" pitchFamily="2" charset="-122"/>
                <a:ea typeface="宋体" panose="02010600030101010101" pitchFamily="2" charset="-122"/>
              </a:rPr>
              <a:t>传感器及其组成的微型惯性测量组合在汽车自动驾驶、汽车防撞气囊、汽车防抱死系统（</a:t>
            </a:r>
            <a:r>
              <a:rPr lang="en-US" altLang="zh-CN" sz="2000" b="1" dirty="0">
                <a:latin typeface="宋体" panose="02010600030101010101" pitchFamily="2" charset="-122"/>
                <a:ea typeface="宋体" panose="02010600030101010101" pitchFamily="2" charset="-122"/>
              </a:rPr>
              <a:t>ABS</a:t>
            </a:r>
            <a:r>
              <a:rPr lang="zh-CN" altLang="en-US" sz="2000" b="1" dirty="0">
                <a:latin typeface="宋体" panose="02010600030101010101" pitchFamily="2" charset="-122"/>
                <a:ea typeface="宋体" panose="02010600030101010101" pitchFamily="2" charset="-122"/>
              </a:rPr>
              <a:t>）、减震系统、防盗系统等。</a:t>
            </a:r>
            <a:r>
              <a:rPr lang="en-US" altLang="zh-CN" sz="2000" b="1" dirty="0">
                <a:latin typeface="宋体" panose="02010600030101010101" pitchFamily="2" charset="-122"/>
                <a:ea typeface="宋体" panose="02010600030101010101" pitchFamily="2" charset="-122"/>
              </a:rPr>
              <a:t>GPS</a:t>
            </a:r>
            <a:r>
              <a:rPr lang="zh-CN" altLang="en-US" sz="2000" b="1" dirty="0">
                <a:latin typeface="宋体" panose="02010600030101010101" pitchFamily="2" charset="-122"/>
                <a:ea typeface="宋体" panose="02010600030101010101" pitchFamily="2" charset="-122"/>
              </a:rPr>
              <a:t>定位系统</a:t>
            </a:r>
            <a:r>
              <a:rPr lang="en-US" altLang="zh-CN" sz="2000" b="1" dirty="0">
                <a:latin typeface="宋体" panose="02010600030101010101" pitchFamily="2" charset="-122"/>
                <a:ea typeface="宋体" panose="02010600030101010101" pitchFamily="2" charset="-122"/>
              </a:rPr>
              <a:t>.</a:t>
            </a:r>
            <a:endParaRPr lang="en-US" altLang="zh-CN" sz="2000" b="1" dirty="0">
              <a:latin typeface="宋体" panose="02010600030101010101" pitchFamily="2" charset="-122"/>
              <a:ea typeface="宋体" panose="02010600030101010101" pitchFamily="2" charset="-122"/>
            </a:endParaRPr>
          </a:p>
          <a:p>
            <a:pPr algn="just">
              <a:lnSpc>
                <a:spcPct val="150000"/>
              </a:lnSpc>
            </a:pPr>
            <a:r>
              <a:rPr lang="en-US" altLang="zh-CN" sz="2000" dirty="0">
                <a:solidFill>
                  <a:srgbClr val="FF3399"/>
                </a:solidFill>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在汽车里作为加速表来控制碰撞时安全气囊防护系统的施用</a:t>
            </a:r>
            <a:endParaRPr lang="zh-CN" altLang="en-US" sz="2000" dirty="0">
              <a:latin typeface="宋体" panose="02010600030101010101" pitchFamily="2" charset="-122"/>
              <a:ea typeface="宋体" panose="02010600030101010101" pitchFamily="2" charset="-122"/>
            </a:endParaRPr>
          </a:p>
          <a:p>
            <a:pPr algn="just">
              <a:lnSpc>
                <a:spcPct val="150000"/>
              </a:lnSpc>
            </a:pPr>
            <a:r>
              <a:rPr lang="zh-CN" altLang="en-US" sz="2000" dirty="0">
                <a:solidFill>
                  <a:srgbClr val="FF3399"/>
                </a:solidFill>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在汽车里作为陀螺来测定汽车倾斜，控制动态稳定控制系统</a:t>
            </a:r>
            <a:endParaRPr lang="zh-CN" altLang="en-US" sz="2000" dirty="0">
              <a:latin typeface="宋体" panose="02010600030101010101" pitchFamily="2" charset="-122"/>
              <a:ea typeface="宋体" panose="02010600030101010101" pitchFamily="2" charset="-122"/>
            </a:endParaRPr>
          </a:p>
          <a:p>
            <a:pPr algn="just">
              <a:lnSpc>
                <a:spcPct val="150000"/>
              </a:lnSpc>
            </a:pPr>
            <a:r>
              <a:rPr lang="zh-CN" altLang="en-US" sz="2000" b="1" dirty="0">
                <a:solidFill>
                  <a:srgbClr val="FF3399"/>
                </a:solidFill>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 在轮胎里作为压力传感器，</a:t>
            </a:r>
            <a:endParaRPr lang="zh-CN" altLang="en-US" sz="2000" dirty="0">
              <a:latin typeface="宋体" panose="02010600030101010101" pitchFamily="2" charset="-122"/>
              <a:ea typeface="宋体" panose="02010600030101010101" pitchFamily="2" charset="-122"/>
            </a:endParaRPr>
          </a:p>
        </p:txBody>
      </p:sp>
      <p:sp>
        <p:nvSpPr>
          <p:cNvPr id="46082" name="Text Box 6"/>
          <p:cNvSpPr txBox="1"/>
          <p:nvPr/>
        </p:nvSpPr>
        <p:spPr>
          <a:xfrm>
            <a:off x="762000" y="1124585"/>
            <a:ext cx="3405188" cy="650875"/>
          </a:xfrm>
          <a:prstGeom prst="rect">
            <a:avLst/>
          </a:prstGeom>
          <a:solidFill>
            <a:srgbClr val="00CCFF"/>
          </a:solidFill>
          <a:ln w="9525" cap="flat" cmpd="sng">
            <a:solidFill>
              <a:srgbClr val="0000FF"/>
            </a:solidFill>
            <a:prstDash val="solid"/>
            <a:miter/>
            <a:headEnd type="none" w="med" len="med"/>
            <a:tailEnd type="none" w="med" len="med"/>
          </a:ln>
        </p:spPr>
        <p:txBody>
          <a:bodyPr wrap="none" anchor="t" anchorCtr="0">
            <a:spAutoFit/>
          </a:bodyPr>
          <a:p>
            <a:pPr marL="469900" indent="-469900"/>
            <a:r>
              <a:rPr lang="zh-CN" altLang="en-US" b="1" dirty="0">
                <a:latin typeface="Arial" panose="020B0604020202020204" pitchFamily="34" charset="0"/>
                <a:ea typeface="宋体" panose="02010600030101010101" pitchFamily="2" charset="-122"/>
              </a:rPr>
              <a:t>在汽车上的应用</a:t>
            </a:r>
            <a:endParaRPr lang="zh-CN" altLang="en-US" b="1" dirty="0">
              <a:latin typeface="Arial" panose="020B0604020202020204" pitchFamily="34" charset="0"/>
              <a:ea typeface="宋体" panose="02010600030101010101" pitchFamily="2" charset="-122"/>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105" name="Picture 4"/>
          <p:cNvPicPr>
            <a:picLocks noGrp="1" noChangeAspect="1"/>
          </p:cNvPicPr>
          <p:nvPr>
            <p:ph idx="1"/>
          </p:nvPr>
        </p:nvPicPr>
        <p:blipFill>
          <a:blip r:embed="rId1"/>
          <a:stretch>
            <a:fillRect/>
          </a:stretch>
        </p:blipFill>
        <p:spPr>
          <a:xfrm>
            <a:off x="1619250" y="1196975"/>
            <a:ext cx="5715000" cy="4021138"/>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Rectangle 4"/>
          <p:cNvSpPr/>
          <p:nvPr/>
        </p:nvSpPr>
        <p:spPr>
          <a:xfrm>
            <a:off x="457200" y="1905000"/>
            <a:ext cx="8305800" cy="3806825"/>
          </a:xfrm>
          <a:prstGeom prst="rect">
            <a:avLst/>
          </a:prstGeom>
          <a:noFill/>
          <a:ln w="9525">
            <a:noFill/>
          </a:ln>
        </p:spPr>
        <p:txBody>
          <a:bodyPr anchor="ctr" anchorCtr="0">
            <a:spAutoFit/>
          </a:bodyPr>
          <a:p>
            <a:pPr>
              <a:lnSpc>
                <a:spcPct val="135000"/>
              </a:lnSpc>
            </a:pPr>
            <a:r>
              <a:rPr lang="en-US" altLang="zh-CN" b="1" dirty="0">
                <a:latin typeface="Arial" panose="020B0604020202020204" pitchFamily="34" charset="0"/>
                <a:ea typeface="宋体" panose="02010600030101010101" pitchFamily="2" charset="-122"/>
              </a:rPr>
              <a:t>MEMS</a:t>
            </a:r>
            <a:r>
              <a:rPr lang="zh-CN" altLang="en-US" b="1" dirty="0">
                <a:latin typeface="Arial" panose="020B0604020202020204" pitchFamily="34" charset="0"/>
                <a:ea typeface="宋体" panose="02010600030101010101" pitchFamily="2" charset="-122"/>
              </a:rPr>
              <a:t>已在空间超微型卫星上得到应用 </a:t>
            </a:r>
            <a:r>
              <a:rPr lang="en-US" altLang="zh-CN" b="1"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该卫星外形尺寸为 </a:t>
            </a:r>
            <a:r>
              <a:rPr lang="en-US" altLang="zh-CN" b="1" dirty="0">
                <a:latin typeface="Arial" panose="020B0604020202020204" pitchFamily="34" charset="0"/>
                <a:ea typeface="宋体" panose="02010600030101010101" pitchFamily="2" charset="-122"/>
              </a:rPr>
              <a:t>2. 54 cm ×7. 62 cm ×10. 6 cm,</a:t>
            </a:r>
            <a:r>
              <a:rPr lang="zh-CN" altLang="en-US" b="1" dirty="0">
                <a:latin typeface="Arial" panose="020B0604020202020204" pitchFamily="34" charset="0"/>
                <a:ea typeface="宋体" panose="02010600030101010101" pitchFamily="2" charset="-122"/>
              </a:rPr>
              <a:t>重量仅为 </a:t>
            </a:r>
            <a:r>
              <a:rPr lang="en-US" altLang="zh-CN" b="1" dirty="0">
                <a:latin typeface="Arial" panose="020B0604020202020204" pitchFamily="34" charset="0"/>
                <a:ea typeface="宋体" panose="02010600030101010101" pitchFamily="2" charset="-122"/>
              </a:rPr>
              <a:t>250 g </a:t>
            </a:r>
            <a:r>
              <a:rPr lang="zh-CN" altLang="en-US" b="1" dirty="0">
                <a:latin typeface="Arial" panose="020B0604020202020204" pitchFamily="34" charset="0"/>
                <a:ea typeface="宋体" panose="02010600030101010101" pitchFamily="2" charset="-122"/>
              </a:rPr>
              <a:t>。</a:t>
            </a:r>
            <a:r>
              <a:rPr lang="en-US" altLang="zh-CN" b="1" dirty="0">
                <a:latin typeface="Arial" panose="020B0604020202020204" pitchFamily="34" charset="0"/>
                <a:ea typeface="宋体" panose="02010600030101010101" pitchFamily="2" charset="-122"/>
              </a:rPr>
              <a:t>2000</a:t>
            </a:r>
            <a:r>
              <a:rPr lang="zh-CN" altLang="en-US" b="1" dirty="0">
                <a:latin typeface="Arial" panose="020B0604020202020204" pitchFamily="34" charset="0"/>
                <a:ea typeface="宋体" panose="02010600030101010101" pitchFamily="2" charset="-122"/>
              </a:rPr>
              <a:t>年 </a:t>
            </a:r>
            <a:r>
              <a:rPr lang="en-US" altLang="zh-CN" b="1" dirty="0">
                <a:latin typeface="Arial" panose="020B0604020202020204" pitchFamily="34" charset="0"/>
                <a:ea typeface="宋体" panose="02010600030101010101" pitchFamily="2" charset="-122"/>
              </a:rPr>
              <a:t>1</a:t>
            </a:r>
            <a:r>
              <a:rPr lang="zh-CN" altLang="en-US" b="1" dirty="0">
                <a:latin typeface="Arial" panose="020B0604020202020204" pitchFamily="34" charset="0"/>
                <a:ea typeface="宋体" panose="02010600030101010101" pitchFamily="2" charset="-122"/>
              </a:rPr>
              <a:t>月 </a:t>
            </a:r>
            <a:r>
              <a:rPr lang="en-US" altLang="zh-CN" b="1"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发射的两颗试验小卫星是证明空基防御能力增强的一个范例。对小卫星试验来说幸运的是 </a:t>
            </a:r>
            <a:r>
              <a:rPr lang="en-US" altLang="zh-CN" b="1"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因其飞行寿命短 </a:t>
            </a:r>
            <a:r>
              <a:rPr lang="en-US" altLang="zh-CN" b="1"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所以 </a:t>
            </a:r>
            <a:r>
              <a:rPr lang="en-US" altLang="zh-CN" b="1"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暴露在宇宙辐射之下并不是关键问题。小卫星上基于硅的 </a:t>
            </a:r>
            <a:r>
              <a:rPr lang="en-US" altLang="zh-CN" b="1" dirty="0">
                <a:latin typeface="Arial" panose="020B0604020202020204" pitchFamily="34" charset="0"/>
                <a:ea typeface="宋体" panose="02010600030101010101" pitchFamily="2" charset="-122"/>
              </a:rPr>
              <a:t>RF</a:t>
            </a:r>
            <a:r>
              <a:rPr lang="zh-CN" altLang="en-US" b="1" dirty="0">
                <a:latin typeface="Arial" panose="020B0604020202020204" pitchFamily="34" charset="0"/>
                <a:ea typeface="宋体" panose="02010600030101010101" pitchFamily="2" charset="-122"/>
              </a:rPr>
              <a:t>开关在太空应用中表现出优异的性能 </a:t>
            </a:r>
            <a:r>
              <a:rPr lang="en-US" altLang="zh-CN" b="1"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这得益于它的超微小尺寸。作为一个在海上应用的实例 </a:t>
            </a:r>
            <a:r>
              <a:rPr lang="en-US" altLang="zh-CN" b="1" dirty="0">
                <a:latin typeface="Arial" panose="020B0604020202020204" pitchFamily="34" charset="0"/>
                <a:ea typeface="宋体" panose="02010600030101010101" pitchFamily="2" charset="-122"/>
              </a:rPr>
              <a:t>,MEMS</a:t>
            </a:r>
            <a:r>
              <a:rPr lang="zh-CN" altLang="en-US" b="1" dirty="0">
                <a:latin typeface="Arial" panose="020B0604020202020204" pitchFamily="34" charset="0"/>
                <a:ea typeface="宋体" panose="02010600030101010101" pitchFamily="2" charset="-122"/>
              </a:rPr>
              <a:t>引信 </a:t>
            </a:r>
            <a:r>
              <a:rPr lang="en-US" altLang="zh-CN" b="1"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保险和引爆半导体</a:t>
            </a:r>
            <a:r>
              <a:rPr lang="en-US" altLang="zh-CN" b="1"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微电子</a:t>
            </a:r>
            <a:r>
              <a:rPr lang="en-US" altLang="zh-CN" b="1"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集成电路</a:t>
            </a:r>
            <a:r>
              <a:rPr lang="en-US" altLang="zh-CN" b="1" dirty="0">
                <a:latin typeface="Arial" panose="020B0604020202020204" pitchFamily="34" charset="0"/>
                <a:ea typeface="宋体" panose="02010600030101010101" pitchFamily="2" charset="-122"/>
              </a:rPr>
              <a:t>,IC,</a:t>
            </a:r>
            <a:r>
              <a:rPr lang="zh-CN" altLang="en-US" b="1" dirty="0">
                <a:latin typeface="Arial" panose="020B0604020202020204" pitchFamily="34" charset="0"/>
                <a:ea typeface="宋体" panose="02010600030101010101" pitchFamily="2" charset="-122"/>
              </a:rPr>
              <a:t>工艺</a:t>
            </a:r>
            <a:r>
              <a:rPr lang="en-US" altLang="zh-CN" b="1"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设计</a:t>
            </a:r>
            <a:r>
              <a:rPr lang="en-US" altLang="zh-CN" b="1"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器件</a:t>
            </a:r>
            <a:r>
              <a:rPr lang="en-US" altLang="zh-CN" b="1"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封装</a:t>
            </a:r>
            <a:r>
              <a:rPr lang="en-US" altLang="zh-CN" b="1"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测试</a:t>
            </a:r>
            <a:r>
              <a:rPr lang="en-US" altLang="zh-CN" b="1" dirty="0">
                <a:latin typeface="Arial" panose="020B0604020202020204" pitchFamily="34" charset="0"/>
                <a:ea typeface="宋体" panose="02010600030101010101" pitchFamily="2" charset="-122"/>
              </a:rPr>
              <a:t>, F/SA </a:t>
            </a:r>
            <a:r>
              <a:rPr lang="zh-CN" altLang="en-US" b="1" dirty="0">
                <a:latin typeface="Arial" panose="020B0604020202020204" pitchFamily="34" charset="0"/>
                <a:ea typeface="宋体" panose="02010600030101010101" pitchFamily="2" charset="-122"/>
              </a:rPr>
              <a:t>装置已成功地用于潜艇鱼雷对抗武器上。引信 </a:t>
            </a:r>
            <a:r>
              <a:rPr lang="en-US" altLang="zh-CN" b="1"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保险和引爆装置的工作包括 </a:t>
            </a:r>
            <a:r>
              <a:rPr lang="en-US" altLang="zh-CN" b="1" dirty="0">
                <a:latin typeface="Arial" panose="020B0604020202020204" pitchFamily="34" charset="0"/>
                <a:ea typeface="宋体" panose="02010600030101010101" pitchFamily="2" charset="-122"/>
              </a:rPr>
              <a:t>3</a:t>
            </a:r>
            <a:r>
              <a:rPr lang="zh-CN" altLang="en-US" b="1" dirty="0">
                <a:latin typeface="Arial" panose="020B0604020202020204" pitchFamily="34" charset="0"/>
                <a:ea typeface="宋体" panose="02010600030101010101" pitchFamily="2" charset="-122"/>
              </a:rPr>
              <a:t>个独立步骤</a:t>
            </a:r>
            <a:r>
              <a:rPr lang="en-US" altLang="zh-CN" b="1"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发射鱼雷后 </a:t>
            </a:r>
            <a:r>
              <a:rPr lang="en-US" altLang="zh-CN" b="1"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解除炸药保险、引爆 引信 和防止在不正确时间爆炸 保险 。使用镀有金属层的硅结合巧妙的封装技术 </a:t>
            </a:r>
            <a:r>
              <a:rPr lang="en-US" altLang="zh-CN" b="1" dirty="0">
                <a:latin typeface="Arial" panose="020B0604020202020204" pitchFamily="34" charset="0"/>
                <a:ea typeface="宋体" panose="02010600030101010101" pitchFamily="2" charset="-122"/>
              </a:rPr>
              <a:t>,MEMS F/SA</a:t>
            </a:r>
            <a:r>
              <a:rPr lang="zh-CN" altLang="en-US" b="1" dirty="0">
                <a:latin typeface="Arial" panose="020B0604020202020204" pitchFamily="34" charset="0"/>
                <a:ea typeface="宋体" panose="02010600030101010101" pitchFamily="2" charset="-122"/>
              </a:rPr>
              <a:t>器件要比传统的装置小 </a:t>
            </a:r>
            <a:r>
              <a:rPr lang="en-US" altLang="zh-CN" b="1" dirty="0">
                <a:latin typeface="Arial" panose="020B0604020202020204" pitchFamily="34" charset="0"/>
                <a:ea typeface="宋体" panose="02010600030101010101" pitchFamily="2" charset="-122"/>
              </a:rPr>
              <a:t>1</a:t>
            </a:r>
            <a:r>
              <a:rPr lang="zh-CN" altLang="en-US" b="1" dirty="0">
                <a:latin typeface="Arial" panose="020B0604020202020204" pitchFamily="34" charset="0"/>
                <a:ea typeface="宋体" panose="02010600030101010101" pitchFamily="2" charset="-122"/>
              </a:rPr>
              <a:t>个数量级 </a:t>
            </a:r>
            <a:r>
              <a:rPr lang="en-US" altLang="zh-CN" b="1"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可安装在 </a:t>
            </a:r>
            <a:r>
              <a:rPr lang="en-US" altLang="zh-CN" b="1" dirty="0">
                <a:latin typeface="Arial" panose="020B0604020202020204" pitchFamily="34" charset="0"/>
                <a:ea typeface="宋体" panose="02010600030101010101" pitchFamily="2" charset="-122"/>
              </a:rPr>
              <a:t>15. 88 cm</a:t>
            </a:r>
            <a:r>
              <a:rPr lang="zh-CN" altLang="en-US" b="1" dirty="0">
                <a:latin typeface="Arial" panose="020B0604020202020204" pitchFamily="34" charset="0"/>
                <a:ea typeface="宋体" panose="02010600030101010101" pitchFamily="2" charset="-122"/>
              </a:rPr>
              <a:t>的鱼雷上 </a:t>
            </a:r>
            <a:r>
              <a:rPr lang="en-US" altLang="zh-CN" b="1"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这是其他方法做不到的 </a:t>
            </a:r>
            <a:r>
              <a:rPr lang="en-US" altLang="zh-CN" b="1" dirty="0">
                <a:latin typeface="Arial" panose="020B0604020202020204" pitchFamily="34" charset="0"/>
                <a:ea typeface="宋体" panose="02010600030101010101" pitchFamily="2" charset="-122"/>
              </a:rPr>
              <a:t>. </a:t>
            </a:r>
            <a:endParaRPr lang="en-US" altLang="zh-CN" b="1" dirty="0">
              <a:latin typeface="Arial" panose="020B0604020202020204" pitchFamily="34" charset="0"/>
              <a:ea typeface="宋体" panose="02010600030101010101" pitchFamily="2" charset="-122"/>
            </a:endParaRPr>
          </a:p>
        </p:txBody>
      </p:sp>
      <p:sp>
        <p:nvSpPr>
          <p:cNvPr id="48130" name="Text Box 5"/>
          <p:cNvSpPr txBox="1"/>
          <p:nvPr/>
        </p:nvSpPr>
        <p:spPr>
          <a:xfrm>
            <a:off x="533400" y="774700"/>
            <a:ext cx="3405188" cy="650875"/>
          </a:xfrm>
          <a:prstGeom prst="rect">
            <a:avLst/>
          </a:prstGeom>
          <a:solidFill>
            <a:srgbClr val="00CCFF"/>
          </a:solidFill>
          <a:ln w="9525" cap="flat" cmpd="sng">
            <a:solidFill>
              <a:srgbClr val="FFCC00"/>
            </a:solidFill>
            <a:prstDash val="solid"/>
            <a:miter/>
            <a:headEnd type="none" w="med" len="med"/>
            <a:tailEnd type="none" w="med" len="med"/>
          </a:ln>
        </p:spPr>
        <p:txBody>
          <a:bodyPr wrap="none" anchor="t" anchorCtr="0">
            <a:spAutoFit/>
          </a:bodyPr>
          <a:p>
            <a:pPr marL="469900" indent="-469900"/>
            <a:r>
              <a:rPr lang="zh-CN" altLang="en-US" b="1" dirty="0">
                <a:solidFill>
                  <a:schemeClr val="tx2"/>
                </a:solidFill>
                <a:latin typeface="Arial" panose="020B0604020202020204" pitchFamily="34" charset="0"/>
                <a:ea typeface="宋体" panose="02010600030101010101" pitchFamily="2" charset="-122"/>
              </a:rPr>
              <a:t>在军事上的应用</a:t>
            </a:r>
            <a:endParaRPr lang="zh-CN" altLang="en-US" b="1" dirty="0">
              <a:solidFill>
                <a:schemeClr val="tx2"/>
              </a:solidFill>
              <a:latin typeface="Arial" panose="020B0604020202020204" pitchFamily="34" charset="0"/>
              <a:ea typeface="宋体" panose="02010600030101010101" pitchFamily="2" charset="-122"/>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Rectangle 2"/>
          <p:cNvSpPr>
            <a:spLocks noGrp="1" noChangeArrowheads="1"/>
          </p:cNvSpPr>
          <p:nvPr>
            <p:ph type="title"/>
          </p:nvPr>
        </p:nvSpPr>
        <p:spPr>
          <a:xfrm>
            <a:off x="574675" y="838200"/>
            <a:ext cx="5749925" cy="682625"/>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国外</a:t>
            </a:r>
            <a:r>
              <a:rPr kumimoji="0" lang="en-US" altLang="zh-CN" sz="28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MEMS </a:t>
            </a:r>
            <a:r>
              <a:rPr kumimoji="0" lang="zh-CN" altLang="en-US" sz="28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技术在引信中的应用</a:t>
            </a:r>
            <a:endParaRPr kumimoji="0" lang="zh-CN" altLang="en-US" sz="2800" b="0"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49154" name="Rectangle 3"/>
          <p:cNvSpPr>
            <a:spLocks noGrp="1"/>
          </p:cNvSpPr>
          <p:nvPr>
            <p:ph idx="1"/>
          </p:nvPr>
        </p:nvSpPr>
        <p:spPr>
          <a:xfrm>
            <a:off x="566738" y="1752600"/>
            <a:ext cx="8272462" cy="4267200"/>
          </a:xfrm>
        </p:spPr>
        <p:txBody>
          <a:bodyPr vert="horz" wrap="square" lIns="91440" tIns="45720" rIns="91440" bIns="45720" anchor="t" anchorCtr="0"/>
          <a:p>
            <a:r>
              <a:rPr lang="en-US" altLang="zh-CN" sz="2400" b="1" dirty="0"/>
              <a:t>MEMS </a:t>
            </a:r>
            <a:r>
              <a:rPr lang="zh-CN" altLang="en-US" sz="2400" b="1" dirty="0"/>
              <a:t>技术在精确打击弹药引信中的应用</a:t>
            </a:r>
            <a:endParaRPr lang="zh-CN" altLang="en-US" sz="2400" dirty="0"/>
          </a:p>
          <a:p>
            <a:endParaRPr lang="en-US" altLang="zh-CN" dirty="0"/>
          </a:p>
        </p:txBody>
      </p:sp>
      <p:pic>
        <p:nvPicPr>
          <p:cNvPr id="49155" name="Picture 4"/>
          <p:cNvPicPr>
            <a:picLocks noChangeAspect="1"/>
          </p:cNvPicPr>
          <p:nvPr/>
        </p:nvPicPr>
        <p:blipFill>
          <a:blip r:embed="rId1"/>
          <a:stretch>
            <a:fillRect/>
          </a:stretch>
        </p:blipFill>
        <p:spPr>
          <a:xfrm>
            <a:off x="1524000" y="2514600"/>
            <a:ext cx="5638800" cy="3117850"/>
          </a:xfrm>
          <a:prstGeom prst="rect">
            <a:avLst/>
          </a:prstGeom>
          <a:noFill/>
          <a:ln w="9525">
            <a:noFill/>
          </a:ln>
        </p:spPr>
      </p:pic>
      <p:sp>
        <p:nvSpPr>
          <p:cNvPr id="49156" name="Rectangle 5"/>
          <p:cNvSpPr/>
          <p:nvPr/>
        </p:nvSpPr>
        <p:spPr>
          <a:xfrm>
            <a:off x="1600200" y="5715000"/>
            <a:ext cx="5338763" cy="366713"/>
          </a:xfrm>
          <a:prstGeom prst="rect">
            <a:avLst/>
          </a:prstGeom>
          <a:noFill/>
          <a:ln w="9525">
            <a:noFill/>
          </a:ln>
        </p:spPr>
        <p:txBody>
          <a:bodyPr wrap="none" anchor="t" anchorCtr="0">
            <a:spAutoFit/>
          </a:bodyPr>
          <a:p>
            <a:r>
              <a:rPr lang="zh-CN" altLang="en-US" dirty="0">
                <a:latin typeface="Verdana" panose="020B0604030504040204" pitchFamily="34" charset="0"/>
                <a:ea typeface="宋体" panose="02010600030101010101" pitchFamily="2" charset="-122"/>
              </a:rPr>
              <a:t>美国</a:t>
            </a:r>
            <a:r>
              <a:rPr lang="en-US" altLang="zh-CN" dirty="0">
                <a:latin typeface="Verdana" panose="020B0604030504040204" pitchFamily="34" charset="0"/>
                <a:ea typeface="宋体" panose="02010600030101010101" pitchFamily="2" charset="-122"/>
              </a:rPr>
              <a:t>FMU2159/ B </a:t>
            </a:r>
            <a:r>
              <a:rPr lang="zh-CN" altLang="en-US" dirty="0">
                <a:latin typeface="Verdana" panose="020B0604030504040204" pitchFamily="34" charset="0"/>
                <a:ea typeface="宋体" panose="02010600030101010101" pitchFamily="2" charset="-122"/>
              </a:rPr>
              <a:t>硬目标侵彻灵巧引信及加速度计</a:t>
            </a:r>
            <a:endParaRPr lang="zh-CN" altLang="en-US" dirty="0">
              <a:latin typeface="Verdana" panose="020B0604030504040204" pitchFamily="34" charset="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F93D222-0B33-4247-9175-FF1DDBF8BDFB}"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5"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46436" name="Text Box 4"/>
          <p:cNvSpPr txBox="1"/>
          <p:nvPr/>
        </p:nvSpPr>
        <p:spPr>
          <a:xfrm>
            <a:off x="682625" y="476250"/>
            <a:ext cx="8147050" cy="2124075"/>
          </a:xfrm>
          <a:prstGeom prst="rect">
            <a:avLst/>
          </a:prstGeom>
          <a:noFill/>
          <a:ln w="9525">
            <a:noFill/>
          </a:ln>
        </p:spPr>
        <p:txBody>
          <a:bodyPr wrap="square" lIns="90000" tIns="46800" rIns="90000" bIns="46800" anchor="t" anchorCtr="0">
            <a:spAutoFit/>
          </a:bodyPr>
          <a:p>
            <a:r>
              <a:rPr lang="zh-CN" altLang="en-US" sz="3200">
                <a:latin typeface="黑体" panose="02010609060101010101" charset="-122"/>
                <a:ea typeface="黑体" panose="02010609060101010101" charset="-122"/>
                <a:sym typeface="宋体" panose="02010600030101010101" pitchFamily="2" charset="-122"/>
              </a:rPr>
              <a:t>一、微电子技术的特</a:t>
            </a:r>
            <a:r>
              <a:rPr lang="zh-CN" altLang="en-US" sz="3200" b="1" dirty="0">
                <a:latin typeface="黑体" panose="02010609060101010101" charset="-122"/>
                <a:ea typeface="黑体" panose="02010609060101010101" charset="-122"/>
              </a:rPr>
              <a:t>点</a:t>
            </a:r>
            <a:r>
              <a:rPr lang="zh-CN" altLang="en-US" sz="3200">
                <a:latin typeface="黑体" panose="02010609060101010101" charset="-122"/>
                <a:ea typeface="黑体" panose="02010609060101010101" charset="-122"/>
                <a:sym typeface="宋体" panose="02010600030101010101" pitchFamily="2" charset="-122"/>
              </a:rPr>
              <a:t>、地位和发展前景</a:t>
            </a:r>
            <a:endParaRPr lang="zh-CN" altLang="en-US" sz="3200">
              <a:latin typeface="黑体" panose="02010609060101010101" charset="-122"/>
              <a:ea typeface="黑体" panose="02010609060101010101" charset="-122"/>
            </a:endParaRPr>
          </a:p>
          <a:p>
            <a:r>
              <a:rPr lang="zh-CN" altLang="en-US" sz="3200" b="1" dirty="0">
                <a:latin typeface="Arial" panose="020B0604020202020204" pitchFamily="34" charset="0"/>
                <a:ea typeface="宋体" panose="02010600030101010101" pitchFamily="2" charset="-122"/>
              </a:rPr>
              <a:t> </a:t>
            </a:r>
            <a:endParaRPr lang="zh-CN" altLang="en-US" sz="3200" b="1" dirty="0">
              <a:latin typeface="Arial" panose="020B0604020202020204" pitchFamily="34" charset="0"/>
              <a:ea typeface="宋体" panose="02010600030101010101" pitchFamily="2" charset="-122"/>
            </a:endParaRPr>
          </a:p>
          <a:p>
            <a:r>
              <a:rPr lang="en-US" altLang="zh-CN" sz="3200" b="1" dirty="0">
                <a:latin typeface="Arial" panose="020B0604020202020204" pitchFamily="34" charset="0"/>
                <a:ea typeface="宋体" panose="02010600030101010101" pitchFamily="2" charset="-122"/>
              </a:rPr>
              <a:t>1.1 </a:t>
            </a:r>
            <a:r>
              <a:rPr lang="zh-CN" altLang="en-US" sz="3200" b="1" dirty="0">
                <a:latin typeface="Arial" panose="020B0604020202020204" pitchFamily="34" charset="0"/>
                <a:ea typeface="宋体" panose="02010600030101010101" pitchFamily="2" charset="-122"/>
              </a:rPr>
              <a:t>微电子学概念、特点</a:t>
            </a:r>
            <a:endParaRPr lang="zh-CN" altLang="en-US" dirty="0">
              <a:solidFill>
                <a:srgbClr val="FFFF00"/>
              </a:solidFill>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a:p>
            <a:endParaRPr lang="zh-CN" altLang="en-US" dirty="0">
              <a:latin typeface="Arial" panose="020B0604020202020204" pitchFamily="34" charset="0"/>
              <a:ea typeface="宋体" panose="02010600030101010101" pitchFamily="2" charset="-122"/>
            </a:endParaRPr>
          </a:p>
        </p:txBody>
      </p:sp>
      <p:sp>
        <p:nvSpPr>
          <p:cNvPr id="146437" name="Text Box 5"/>
          <p:cNvSpPr txBox="1"/>
          <p:nvPr/>
        </p:nvSpPr>
        <p:spPr>
          <a:xfrm>
            <a:off x="900113" y="2636838"/>
            <a:ext cx="6972300" cy="3046413"/>
          </a:xfrm>
          <a:prstGeom prst="rect">
            <a:avLst/>
          </a:prstGeom>
          <a:noFill/>
          <a:ln w="9525">
            <a:noFill/>
          </a:ln>
        </p:spPr>
        <p:txBody>
          <a:bodyPr wrap="square" lIns="90000" tIns="46800" rIns="90000" bIns="46800" anchor="t" anchorCtr="0">
            <a:spAutoFit/>
          </a:bodyPr>
          <a:p>
            <a:pPr>
              <a:lnSpc>
                <a:spcPct val="150000"/>
              </a:lnSpc>
            </a:pPr>
            <a:r>
              <a:rPr lang="en-US" altLang="zh-CN" sz="2000" b="1" noProof="1" dirty="0">
                <a:latin typeface="Arial" panose="020B0604020202020204" pitchFamily="34" charset="0"/>
                <a:ea typeface="宋体" panose="02010600030101010101" pitchFamily="2" charset="-122"/>
                <a:cs typeface="+mn-cs"/>
              </a:rPr>
              <a:t>1.1.1 </a:t>
            </a:r>
            <a:r>
              <a:rPr lang="zh-CN" altLang="en-US" sz="2000" b="1" noProof="1" dirty="0">
                <a:latin typeface="Arial" panose="020B0604020202020204" pitchFamily="34" charset="0"/>
                <a:ea typeface="宋体" panose="02010600030101010101" pitchFamily="2" charset="-122"/>
                <a:cs typeface="+mn-cs"/>
              </a:rPr>
              <a:t>微电子学概念：</a:t>
            </a:r>
            <a:endParaRPr lang="zh-CN" altLang="en-US" sz="2000" b="1" noProof="1" dirty="0">
              <a:latin typeface="Arial" panose="020B0604020202020204" pitchFamily="34" charset="0"/>
              <a:ea typeface="宋体" panose="02010600030101010101" pitchFamily="2" charset="-122"/>
            </a:endParaRPr>
          </a:p>
          <a:p>
            <a:pPr marL="285750" indent="-285750">
              <a:lnSpc>
                <a:spcPct val="150000"/>
              </a:lnSpc>
              <a:buFont typeface="Arial" panose="020B0604020202020204" pitchFamily="34" charset="0"/>
              <a:buChar char="•"/>
            </a:pPr>
            <a:r>
              <a:rPr lang="zh-CN" altLang="en-US" noProof="1" dirty="0">
                <a:latin typeface="Arial" panose="020B0604020202020204" pitchFamily="34" charset="0"/>
                <a:ea typeface="宋体" panose="02010600030101010101" pitchFamily="2" charset="-122"/>
                <a:cs typeface="+mn-cs"/>
              </a:rPr>
              <a:t>电子学的一门</a:t>
            </a:r>
            <a:r>
              <a:rPr lang="zh-CN" altLang="en-US" noProof="1" dirty="0">
                <a:solidFill>
                  <a:srgbClr val="FF0000"/>
                </a:solidFill>
                <a:latin typeface="Arial" panose="020B0604020202020204" pitchFamily="34" charset="0"/>
                <a:ea typeface="宋体" panose="02010600030101010101" pitchFamily="2" charset="-122"/>
                <a:cs typeface="+mn-cs"/>
              </a:rPr>
              <a:t>分支</a:t>
            </a:r>
            <a:r>
              <a:rPr lang="zh-CN" altLang="en-US" noProof="1" dirty="0">
                <a:latin typeface="Arial" panose="020B0604020202020204" pitchFamily="34" charset="0"/>
                <a:ea typeface="宋体" panose="02010600030101010101" pitchFamily="2" charset="-122"/>
                <a:cs typeface="+mn-cs"/>
              </a:rPr>
              <a:t>学科，主要是研究电子或离子在固体材料中的运动规律及其应用，并利用它</a:t>
            </a:r>
            <a:r>
              <a:rPr lang="zh-CN" altLang="en-US" noProof="1" dirty="0">
                <a:solidFill>
                  <a:srgbClr val="FF0000"/>
                </a:solidFill>
                <a:latin typeface="Arial" panose="020B0604020202020204" pitchFamily="34" charset="0"/>
                <a:ea typeface="宋体" panose="02010600030101010101" pitchFamily="2" charset="-122"/>
                <a:cs typeface="+mn-cs"/>
              </a:rPr>
              <a:t>实现信号处理功能</a:t>
            </a:r>
            <a:r>
              <a:rPr lang="zh-CN" altLang="en-US" noProof="1" dirty="0">
                <a:latin typeface="Arial" panose="020B0604020202020204" pitchFamily="34" charset="0"/>
                <a:ea typeface="宋体" panose="02010600030101010101" pitchFamily="2" charset="-122"/>
                <a:cs typeface="+mn-cs"/>
              </a:rPr>
              <a:t>的科学。</a:t>
            </a:r>
            <a:endParaRPr lang="zh-CN" altLang="en-US" noProof="1" dirty="0">
              <a:latin typeface="Arial" panose="020B0604020202020204" pitchFamily="34" charset="0"/>
              <a:ea typeface="宋体" panose="02010600030101010101" pitchFamily="2" charset="-122"/>
            </a:endParaRPr>
          </a:p>
          <a:p>
            <a:pPr marL="285750" indent="-285750">
              <a:lnSpc>
                <a:spcPct val="150000"/>
              </a:lnSpc>
              <a:buFont typeface="Arial" panose="020B0604020202020204" pitchFamily="34" charset="0"/>
              <a:buChar char="•"/>
            </a:pPr>
            <a:r>
              <a:rPr lang="zh-CN" altLang="en-US" noProof="1" dirty="0">
                <a:latin typeface="Arial" panose="020B0604020202020204" pitchFamily="34" charset="0"/>
                <a:ea typeface="宋体" panose="02010600030101010101" pitchFamily="2" charset="-122"/>
                <a:cs typeface="+mn-cs"/>
              </a:rPr>
              <a:t>微电子学是以实现电路和系统的集成为目的，实用性极强。</a:t>
            </a:r>
            <a:endParaRPr lang="zh-CN" altLang="en-US" noProof="1" dirty="0">
              <a:latin typeface="Arial" panose="020B0604020202020204" pitchFamily="34" charset="0"/>
              <a:ea typeface="宋体" panose="02010600030101010101" pitchFamily="2" charset="-122"/>
            </a:endParaRPr>
          </a:p>
          <a:p>
            <a:pPr marL="285750" indent="-285750">
              <a:lnSpc>
                <a:spcPct val="150000"/>
              </a:lnSpc>
              <a:buFont typeface="Arial" panose="020B0604020202020204" pitchFamily="34" charset="0"/>
              <a:buChar char="•"/>
            </a:pPr>
            <a:r>
              <a:rPr lang="zh-CN" altLang="en-US" noProof="1" dirty="0">
                <a:latin typeface="Arial" panose="020B0604020202020204" pitchFamily="34" charset="0"/>
                <a:ea typeface="宋体" panose="02010600030101010101" pitchFamily="2" charset="-122"/>
                <a:cs typeface="+mn-cs"/>
              </a:rPr>
              <a:t>微电子学中所实现的电路和系统又称为集成电路和集成系统，是微小型化的，在微电子学中的</a:t>
            </a:r>
            <a:r>
              <a:rPr lang="zh-CN" altLang="en-US" noProof="1" dirty="0">
                <a:solidFill>
                  <a:srgbClr val="FF0000"/>
                </a:solidFill>
                <a:latin typeface="Arial" panose="020B0604020202020204" pitchFamily="34" charset="0"/>
                <a:ea typeface="宋体" panose="02010600030101010101" pitchFamily="2" charset="-122"/>
                <a:cs typeface="+mn-cs"/>
              </a:rPr>
              <a:t>空间尺度通常是以微米</a:t>
            </a:r>
            <a:r>
              <a:rPr lang="en-US" altLang="zh-CN" noProof="1" dirty="0">
                <a:solidFill>
                  <a:srgbClr val="FF0000"/>
                </a:solidFill>
                <a:latin typeface="Arial" panose="020B0604020202020204" pitchFamily="34" charset="0"/>
                <a:ea typeface="宋体" panose="02010600030101010101" pitchFamily="2" charset="-122"/>
                <a:cs typeface="+mn-cs"/>
              </a:rPr>
              <a:t>(μm</a:t>
            </a:r>
            <a:r>
              <a:rPr lang="zh-CN" altLang="en-US" noProof="1" dirty="0">
                <a:solidFill>
                  <a:srgbClr val="FF0000"/>
                </a:solidFill>
                <a:latin typeface="Arial" panose="020B0604020202020204" pitchFamily="34" charset="0"/>
                <a:ea typeface="宋体" panose="02010600030101010101" pitchFamily="2" charset="-122"/>
                <a:cs typeface="+mn-cs"/>
              </a:rPr>
              <a:t>，</a:t>
            </a:r>
            <a:r>
              <a:rPr lang="en-US" altLang="zh-CN" noProof="1" dirty="0">
                <a:solidFill>
                  <a:srgbClr val="FF0000"/>
                </a:solidFill>
                <a:latin typeface="Arial" panose="020B0604020202020204" pitchFamily="34" charset="0"/>
                <a:ea typeface="宋体" panose="02010600030101010101" pitchFamily="2" charset="-122"/>
                <a:cs typeface="+mn-cs"/>
              </a:rPr>
              <a:t>1μm</a:t>
            </a:r>
            <a:r>
              <a:rPr lang="zh-CN" altLang="en-US" noProof="1" dirty="0">
                <a:solidFill>
                  <a:srgbClr val="FF0000"/>
                </a:solidFill>
                <a:latin typeface="Arial" panose="020B0604020202020204" pitchFamily="34" charset="0"/>
                <a:ea typeface="宋体" panose="02010600030101010101" pitchFamily="2" charset="-122"/>
                <a:cs typeface="+mn-cs"/>
              </a:rPr>
              <a:t>：</a:t>
            </a:r>
            <a:r>
              <a:rPr lang="en-US" altLang="zh-CN" noProof="1" dirty="0">
                <a:solidFill>
                  <a:srgbClr val="FF0000"/>
                </a:solidFill>
                <a:latin typeface="Arial" panose="020B0604020202020204" pitchFamily="34" charset="0"/>
                <a:ea typeface="宋体" panose="02010600030101010101" pitchFamily="2" charset="-122"/>
                <a:cs typeface="+mn-cs"/>
              </a:rPr>
              <a:t>10</a:t>
            </a:r>
            <a:r>
              <a:rPr lang="en-US" altLang="zh-CN" baseline="30000" noProof="1" dirty="0">
                <a:solidFill>
                  <a:srgbClr val="FF0000"/>
                </a:solidFill>
                <a:latin typeface="Arial" panose="020B0604020202020204" pitchFamily="34" charset="0"/>
                <a:ea typeface="宋体" panose="02010600030101010101" pitchFamily="2" charset="-122"/>
                <a:cs typeface="+mn-cs"/>
              </a:rPr>
              <a:t>-6</a:t>
            </a:r>
            <a:r>
              <a:rPr lang="en-US" altLang="zh-CN" noProof="1" dirty="0">
                <a:solidFill>
                  <a:srgbClr val="FF0000"/>
                </a:solidFill>
                <a:latin typeface="Arial" panose="020B0604020202020204" pitchFamily="34" charset="0"/>
                <a:ea typeface="宋体" panose="02010600030101010101" pitchFamily="2" charset="-122"/>
                <a:cs typeface="+mn-cs"/>
              </a:rPr>
              <a:t>m)</a:t>
            </a:r>
            <a:r>
              <a:rPr lang="zh-CN" altLang="en-US" noProof="1" dirty="0">
                <a:solidFill>
                  <a:srgbClr val="FF0000"/>
                </a:solidFill>
                <a:latin typeface="Arial" panose="020B0604020202020204" pitchFamily="34" charset="0"/>
                <a:ea typeface="宋体" panose="02010600030101010101" pitchFamily="2" charset="-122"/>
                <a:cs typeface="+mn-cs"/>
              </a:rPr>
              <a:t>和纳米</a:t>
            </a:r>
            <a:r>
              <a:rPr lang="en-US" altLang="zh-CN" noProof="1" dirty="0">
                <a:solidFill>
                  <a:srgbClr val="FF0000"/>
                </a:solidFill>
                <a:latin typeface="Arial" panose="020B0604020202020204" pitchFamily="34" charset="0"/>
                <a:ea typeface="宋体" panose="02010600030101010101" pitchFamily="2" charset="-122"/>
                <a:cs typeface="+mn-cs"/>
              </a:rPr>
              <a:t>(nm</a:t>
            </a:r>
            <a:r>
              <a:rPr lang="zh-CN" altLang="en-US" noProof="1" dirty="0">
                <a:solidFill>
                  <a:srgbClr val="FF0000"/>
                </a:solidFill>
                <a:latin typeface="Arial" panose="020B0604020202020204" pitchFamily="34" charset="0"/>
                <a:ea typeface="宋体" panose="02010600030101010101" pitchFamily="2" charset="-122"/>
                <a:cs typeface="+mn-cs"/>
              </a:rPr>
              <a:t>，</a:t>
            </a:r>
            <a:r>
              <a:rPr lang="en-US" altLang="zh-CN" noProof="1" dirty="0">
                <a:solidFill>
                  <a:srgbClr val="FF0000"/>
                </a:solidFill>
                <a:latin typeface="Arial" panose="020B0604020202020204" pitchFamily="34" charset="0"/>
                <a:ea typeface="宋体" panose="02010600030101010101" pitchFamily="2" charset="-122"/>
                <a:cs typeface="+mn-cs"/>
              </a:rPr>
              <a:t>1nm</a:t>
            </a:r>
            <a:r>
              <a:rPr lang="zh-CN" altLang="en-US" noProof="1" dirty="0">
                <a:solidFill>
                  <a:srgbClr val="FF0000"/>
                </a:solidFill>
                <a:latin typeface="Arial" panose="020B0604020202020204" pitchFamily="34" charset="0"/>
                <a:ea typeface="宋体" panose="02010600030101010101" pitchFamily="2" charset="-122"/>
                <a:cs typeface="+mn-cs"/>
              </a:rPr>
              <a:t>＝</a:t>
            </a:r>
            <a:r>
              <a:rPr lang="en-US" altLang="zh-CN" noProof="1" dirty="0">
                <a:solidFill>
                  <a:srgbClr val="FF0000"/>
                </a:solidFill>
                <a:latin typeface="Arial" panose="020B0604020202020204" pitchFamily="34" charset="0"/>
                <a:ea typeface="宋体" panose="02010600030101010101" pitchFamily="2" charset="-122"/>
                <a:cs typeface="+mn-cs"/>
              </a:rPr>
              <a:t>10</a:t>
            </a:r>
            <a:r>
              <a:rPr lang="en-US" altLang="zh-CN" baseline="30000" noProof="1" dirty="0">
                <a:solidFill>
                  <a:srgbClr val="FF0000"/>
                </a:solidFill>
                <a:latin typeface="Arial" panose="020B0604020202020204" pitchFamily="34" charset="0"/>
                <a:ea typeface="宋体" panose="02010600030101010101" pitchFamily="2" charset="-122"/>
                <a:cs typeface="+mn-cs"/>
              </a:rPr>
              <a:t>-9</a:t>
            </a:r>
            <a:r>
              <a:rPr lang="en-US" altLang="zh-CN" noProof="1" dirty="0">
                <a:solidFill>
                  <a:srgbClr val="FF0000"/>
                </a:solidFill>
                <a:latin typeface="Arial" panose="020B0604020202020204" pitchFamily="34" charset="0"/>
                <a:ea typeface="宋体" panose="02010600030101010101" pitchFamily="2" charset="-122"/>
                <a:cs typeface="+mn-cs"/>
              </a:rPr>
              <a:t>m)</a:t>
            </a:r>
            <a:r>
              <a:rPr lang="zh-CN" altLang="en-US" noProof="1" dirty="0">
                <a:solidFill>
                  <a:srgbClr val="FF0000"/>
                </a:solidFill>
                <a:latin typeface="Arial" panose="020B0604020202020204" pitchFamily="34" charset="0"/>
                <a:ea typeface="宋体" panose="02010600030101010101" pitchFamily="2" charset="-122"/>
                <a:cs typeface="+mn-cs"/>
              </a:rPr>
              <a:t>为单位的</a:t>
            </a:r>
            <a:r>
              <a:rPr lang="zh-CN" altLang="en-US" noProof="1" dirty="0">
                <a:latin typeface="Arial" panose="020B0604020202020204" pitchFamily="34" charset="0"/>
                <a:ea typeface="宋体" panose="02010600030101010101" pitchFamily="2" charset="-122"/>
                <a:cs typeface="+mn-cs"/>
              </a:rPr>
              <a:t>。</a:t>
            </a:r>
            <a:endParaRPr lang="zh-CN" altLang="en-US" noProof="1" dirty="0">
              <a:latin typeface="Arial" panose="020B0604020202020204" pitchFamily="34" charset="0"/>
              <a:ea typeface="宋体" panose="02010600030101010101" pitchFamily="2" charset="-122"/>
            </a:endParaRPr>
          </a:p>
        </p:txBody>
      </p:sp>
      <p:pic>
        <p:nvPicPr>
          <p:cNvPr id="11269" name="图片 1"/>
          <p:cNvPicPr>
            <a:picLocks noChangeAspect="1"/>
          </p:cNvPicPr>
          <p:nvPr/>
        </p:nvPicPr>
        <p:blipFill>
          <a:blip r:embed="rId1"/>
          <a:stretch>
            <a:fillRect/>
          </a:stretch>
        </p:blipFill>
        <p:spPr>
          <a:xfrm>
            <a:off x="6011863" y="5372100"/>
            <a:ext cx="1981200" cy="1238250"/>
          </a:xfrm>
          <a:prstGeom prst="rect">
            <a:avLst/>
          </a:prstGeom>
          <a:noFill/>
          <a:ln w="9525">
            <a:noFill/>
          </a:ln>
        </p:spPr>
      </p:pic>
      <p:pic>
        <p:nvPicPr>
          <p:cNvPr id="11270" name="图片 2"/>
          <p:cNvPicPr>
            <a:picLocks noChangeAspect="1"/>
          </p:cNvPicPr>
          <p:nvPr/>
        </p:nvPicPr>
        <p:blipFill>
          <a:blip r:embed="rId2"/>
          <a:stretch>
            <a:fillRect/>
          </a:stretch>
        </p:blipFill>
        <p:spPr>
          <a:xfrm>
            <a:off x="5651500" y="1844675"/>
            <a:ext cx="2586038" cy="11684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6436"/>
                                        </p:tgtEl>
                                        <p:attrNameLst>
                                          <p:attrName>style.visibility</p:attrName>
                                        </p:attrNameLst>
                                      </p:cBhvr>
                                      <p:to>
                                        <p:strVal val="visible"/>
                                      </p:to>
                                    </p:set>
                                    <p:anim calcmode="lin" valueType="num">
                                      <p:cBhvr>
                                        <p:cTn id="7" dur="500" fill="hold"/>
                                        <p:tgtEl>
                                          <p:spTgt spid="146436"/>
                                        </p:tgtEl>
                                        <p:attrNameLst>
                                          <p:attrName>ppt_x</p:attrName>
                                        </p:attrNameLst>
                                      </p:cBhvr>
                                      <p:tavLst>
                                        <p:tav tm="0">
                                          <p:val>
                                            <p:strVal val="#ppt_x"/>
                                          </p:val>
                                        </p:tav>
                                        <p:tav tm="100000">
                                          <p:val>
                                            <p:strVal val="#ppt_x"/>
                                          </p:val>
                                        </p:tav>
                                      </p:tavLst>
                                    </p:anim>
                                    <p:anim calcmode="lin" valueType="num">
                                      <p:cBhvr>
                                        <p:cTn id="8" dur="500" fill="hold"/>
                                        <p:tgtEl>
                                          <p:spTgt spid="1464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46437"/>
                                        </p:tgtEl>
                                        <p:attrNameLst>
                                          <p:attrName>style.visibility</p:attrName>
                                        </p:attrNameLst>
                                      </p:cBhvr>
                                      <p:to>
                                        <p:strVal val="visible"/>
                                      </p:to>
                                    </p:set>
                                    <p:animEffect transition="in" filter="box(in)">
                                      <p:cBhvr>
                                        <p:cTn id="13" dur="500"/>
                                        <p:tgtEl>
                                          <p:spTgt spid="146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6" grpId="0"/>
      <p:bldP spid="14643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6" name="Rectangle 2"/>
          <p:cNvSpPr>
            <a:spLocks noGrp="1" noChangeArrowheads="1"/>
          </p:cNvSpPr>
          <p:nvPr>
            <p:ph type="title"/>
          </p:nvPr>
        </p:nvSpPr>
        <p:spPr>
          <a:xfrm>
            <a:off x="0" y="381000"/>
            <a:ext cx="8575675" cy="758825"/>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MEMS </a:t>
            </a:r>
            <a:r>
              <a:rPr kumimoji="0" lang="zh-CN" altLang="en-US" sz="28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技术在灵巧弹药引信中的应用</a:t>
            </a:r>
            <a:endParaRPr kumimoji="0" lang="zh-CN" altLang="en-US" sz="2800" b="0"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endParaRPr>
          </a:p>
        </p:txBody>
      </p:sp>
      <p:pic>
        <p:nvPicPr>
          <p:cNvPr id="50178" name="Picture 4"/>
          <p:cNvPicPr>
            <a:picLocks noGrp="1" noChangeAspect="1"/>
          </p:cNvPicPr>
          <p:nvPr>
            <p:ph idx="1"/>
          </p:nvPr>
        </p:nvPicPr>
        <p:blipFill>
          <a:blip r:embed="rId1"/>
          <a:stretch>
            <a:fillRect/>
          </a:stretch>
        </p:blipFill>
        <p:spPr>
          <a:xfrm>
            <a:off x="152400" y="1676400"/>
            <a:ext cx="4419600" cy="3352800"/>
          </a:xfrm>
        </p:spPr>
      </p:pic>
      <p:sp>
        <p:nvSpPr>
          <p:cNvPr id="50179" name="Rectangle 5"/>
          <p:cNvSpPr/>
          <p:nvPr/>
        </p:nvSpPr>
        <p:spPr>
          <a:xfrm>
            <a:off x="457200" y="5562600"/>
            <a:ext cx="4038600" cy="366713"/>
          </a:xfrm>
          <a:prstGeom prst="rect">
            <a:avLst/>
          </a:prstGeom>
          <a:noFill/>
          <a:ln w="9525">
            <a:noFill/>
          </a:ln>
        </p:spPr>
        <p:txBody>
          <a:bodyPr anchor="t" anchorCtr="0">
            <a:spAutoFit/>
          </a:bodyPr>
          <a:p>
            <a:r>
              <a:rPr lang="zh-CN" altLang="en-US" dirty="0">
                <a:latin typeface="Verdana" panose="020B0604030504040204" pitchFamily="34" charset="0"/>
                <a:ea typeface="宋体" panose="02010600030101010101" pitchFamily="2" charset="-122"/>
              </a:rPr>
              <a:t>　采用</a:t>
            </a:r>
            <a:r>
              <a:rPr lang="en-US" altLang="zh-CN" dirty="0">
                <a:latin typeface="Verdana" panose="020B0604030504040204" pitchFamily="34" charset="0"/>
                <a:ea typeface="宋体" panose="02010600030101010101" pitchFamily="2" charset="-122"/>
              </a:rPr>
              <a:t>MEMS </a:t>
            </a:r>
            <a:r>
              <a:rPr lang="zh-CN" altLang="en-US" dirty="0">
                <a:latin typeface="Verdana" panose="020B0604030504040204" pitchFamily="34" charset="0"/>
                <a:ea typeface="宋体" panose="02010600030101010101" pitchFamily="2" charset="-122"/>
              </a:rPr>
              <a:t>技术的弹道修正引信</a:t>
            </a:r>
            <a:endParaRPr lang="zh-CN" altLang="en-US" dirty="0">
              <a:latin typeface="Verdana" panose="020B0604030504040204" pitchFamily="34" charset="0"/>
              <a:ea typeface="宋体" panose="02010600030101010101" pitchFamily="2" charset="-122"/>
            </a:endParaRPr>
          </a:p>
        </p:txBody>
      </p:sp>
      <p:pic>
        <p:nvPicPr>
          <p:cNvPr id="50180" name="Picture 6"/>
          <p:cNvPicPr>
            <a:picLocks noChangeAspect="1"/>
          </p:cNvPicPr>
          <p:nvPr/>
        </p:nvPicPr>
        <p:blipFill>
          <a:blip r:embed="rId2"/>
          <a:stretch>
            <a:fillRect/>
          </a:stretch>
        </p:blipFill>
        <p:spPr>
          <a:xfrm>
            <a:off x="4572000" y="1752600"/>
            <a:ext cx="4343400" cy="3276600"/>
          </a:xfrm>
          <a:prstGeom prst="rect">
            <a:avLst/>
          </a:prstGeom>
          <a:noFill/>
          <a:ln w="9525">
            <a:noFill/>
          </a:ln>
        </p:spPr>
      </p:pic>
      <p:sp>
        <p:nvSpPr>
          <p:cNvPr id="50181" name="Rectangle 7"/>
          <p:cNvSpPr/>
          <p:nvPr/>
        </p:nvSpPr>
        <p:spPr>
          <a:xfrm>
            <a:off x="4648200" y="5486400"/>
            <a:ext cx="4108450" cy="366713"/>
          </a:xfrm>
          <a:prstGeom prst="rect">
            <a:avLst/>
          </a:prstGeom>
          <a:noFill/>
          <a:ln w="9525">
            <a:noFill/>
          </a:ln>
        </p:spPr>
        <p:txBody>
          <a:bodyPr wrap="none" anchor="t" anchorCtr="0">
            <a:spAutoFit/>
          </a:bodyPr>
          <a:p>
            <a:r>
              <a:rPr lang="zh-CN" altLang="en-US" dirty="0">
                <a:latin typeface="Verdana" panose="020B0604030504040204" pitchFamily="34" charset="0"/>
                <a:ea typeface="宋体" panose="02010600030101010101" pitchFamily="2" charset="-122"/>
              </a:rPr>
              <a:t>　装有弹道修正引信的</a:t>
            </a:r>
            <a:r>
              <a:rPr lang="en-US" altLang="zh-CN" dirty="0">
                <a:latin typeface="Verdana" panose="020B0604030504040204" pitchFamily="34" charset="0"/>
                <a:ea typeface="宋体" panose="02010600030101010101" pitchFamily="2" charset="-122"/>
              </a:rPr>
              <a:t>MK64 </a:t>
            </a:r>
            <a:r>
              <a:rPr lang="zh-CN" altLang="en-US" dirty="0">
                <a:latin typeface="Verdana" panose="020B0604030504040204" pitchFamily="34" charset="0"/>
                <a:ea typeface="宋体" panose="02010600030101010101" pitchFamily="2" charset="-122"/>
              </a:rPr>
              <a:t>制导炮弹</a:t>
            </a:r>
            <a:endParaRPr lang="zh-CN" altLang="en-US" dirty="0">
              <a:latin typeface="Verdana" panose="020B0604030504040204" pitchFamily="34" charset="0"/>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70" name="Rectangle 2"/>
          <p:cNvSpPr>
            <a:spLocks noGrp="1" noChangeArrowheads="1"/>
          </p:cNvSpPr>
          <p:nvPr>
            <p:ph type="title"/>
          </p:nvPr>
        </p:nvSpPr>
        <p:spPr>
          <a:xfrm>
            <a:off x="0" y="533400"/>
            <a:ext cx="9144000" cy="835025"/>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4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　</a:t>
            </a:r>
            <a:br>
              <a:rPr kumimoji="0" lang="zh-CN" altLang="en-US" sz="34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br>
            <a:r>
              <a:rPr kumimoji="0" lang="en-US" altLang="zh-CN" sz="28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MEMS </a:t>
            </a:r>
            <a:r>
              <a:rPr kumimoji="0" lang="zh-CN" altLang="en-US" sz="2800" b="1"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rPr>
              <a:t>技术在轻武器面杀伤弹药引信中的应用</a:t>
            </a:r>
            <a:endParaRPr kumimoji="0" lang="zh-CN" altLang="en-US" sz="2800" b="0" i="0" u="none" strike="noStrike" kern="0" cap="none" spc="0" normalizeH="0" baseline="0" noProof="0">
              <a:ln>
                <a:noFill/>
              </a:ln>
              <a:solidFill>
                <a:schemeClr val="tx2"/>
              </a:solidFill>
              <a:effectLst>
                <a:outerShdw blurRad="38100" dist="38100" dir="2700000" algn="tl">
                  <a:srgbClr val="000000"/>
                </a:outerShdw>
              </a:effectLst>
              <a:uLnTx/>
              <a:uFillTx/>
              <a:latin typeface="+mj-lt"/>
              <a:ea typeface="+mj-ea"/>
              <a:cs typeface="+mj-cs"/>
            </a:endParaRPr>
          </a:p>
        </p:txBody>
      </p:sp>
      <p:pic>
        <p:nvPicPr>
          <p:cNvPr id="51202" name="Picture 4"/>
          <p:cNvPicPr>
            <a:picLocks noGrp="1" noChangeAspect="1"/>
          </p:cNvPicPr>
          <p:nvPr>
            <p:ph idx="1"/>
          </p:nvPr>
        </p:nvPicPr>
        <p:blipFill>
          <a:blip r:embed="rId1"/>
          <a:stretch>
            <a:fillRect/>
          </a:stretch>
        </p:blipFill>
        <p:spPr>
          <a:xfrm>
            <a:off x="1219200" y="1676400"/>
            <a:ext cx="6172200" cy="3025775"/>
          </a:xfrm>
        </p:spPr>
      </p:pic>
      <p:pic>
        <p:nvPicPr>
          <p:cNvPr id="51203" name="Picture 5"/>
          <p:cNvPicPr>
            <a:picLocks noChangeAspect="1"/>
          </p:cNvPicPr>
          <p:nvPr/>
        </p:nvPicPr>
        <p:blipFill>
          <a:blip r:embed="rId2"/>
          <a:stretch>
            <a:fillRect/>
          </a:stretch>
        </p:blipFill>
        <p:spPr>
          <a:xfrm>
            <a:off x="1066800" y="4419600"/>
            <a:ext cx="5086350" cy="2182813"/>
          </a:xfrm>
          <a:prstGeom prst="rect">
            <a:avLst/>
          </a:prstGeom>
          <a:noFill/>
          <a:ln w="9525">
            <a:noFill/>
          </a:ln>
        </p:spPr>
      </p:pic>
      <p:sp>
        <p:nvSpPr>
          <p:cNvPr id="51204" name="Rectangle 6"/>
          <p:cNvSpPr/>
          <p:nvPr/>
        </p:nvSpPr>
        <p:spPr>
          <a:xfrm>
            <a:off x="6477000" y="5105400"/>
            <a:ext cx="2286000" cy="641350"/>
          </a:xfrm>
          <a:prstGeom prst="rect">
            <a:avLst/>
          </a:prstGeom>
          <a:noFill/>
          <a:ln w="9525">
            <a:noFill/>
          </a:ln>
        </p:spPr>
        <p:txBody>
          <a:bodyPr anchor="t" anchorCtr="0">
            <a:spAutoFit/>
          </a:bodyPr>
          <a:p>
            <a:r>
              <a:rPr lang="zh-CN" altLang="en-US" dirty="0">
                <a:latin typeface="Verdana" panose="020B0604030504040204" pitchFamily="34" charset="0"/>
                <a:ea typeface="宋体" panose="02010600030101010101" pitchFamily="2" charset="-122"/>
              </a:rPr>
              <a:t>　单兵</a:t>
            </a:r>
            <a:r>
              <a:rPr lang="en-US" altLang="zh-CN" dirty="0">
                <a:latin typeface="Verdana" panose="020B0604030504040204" pitchFamily="34" charset="0"/>
                <a:ea typeface="宋体" panose="02010600030101010101" pitchFamily="2" charset="-122"/>
              </a:rPr>
              <a:t>20 mm </a:t>
            </a:r>
            <a:r>
              <a:rPr lang="zh-CN" altLang="en-US" dirty="0">
                <a:latin typeface="Verdana" panose="020B0604030504040204" pitchFamily="34" charset="0"/>
                <a:ea typeface="宋体" panose="02010600030101010101" pitchFamily="2" charset="-122"/>
              </a:rPr>
              <a:t>高爆榴弹微机电引信</a:t>
            </a:r>
            <a:endParaRPr lang="zh-CN" altLang="en-US" dirty="0">
              <a:latin typeface="Verdana" panose="020B0604030504040204" pitchFamily="34" charset="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Rectangle 3"/>
          <p:cNvSpPr>
            <a:spLocks noGrp="1"/>
          </p:cNvSpPr>
          <p:nvPr>
            <p:ph type="body" sz="half" idx="1"/>
          </p:nvPr>
        </p:nvSpPr>
        <p:spPr>
          <a:xfrm>
            <a:off x="566738" y="1752600"/>
            <a:ext cx="3927475" cy="4267200"/>
          </a:xfrm>
        </p:spPr>
        <p:txBody>
          <a:bodyPr vert="horz" wrap="square" lIns="91440" tIns="45720" rIns="91440" bIns="45720" anchor="t" anchorCtr="0"/>
          <a:p>
            <a:pPr defTabSz="914400">
              <a:buClrTx/>
              <a:buSzTx/>
              <a:buFontTx/>
            </a:pPr>
            <a:endParaRPr lang="en-US" altLang="zh-CN" sz="2600" dirty="0"/>
          </a:p>
          <a:p>
            <a:pPr defTabSz="914400">
              <a:buClrTx/>
              <a:buSzTx/>
              <a:buFontTx/>
            </a:pPr>
            <a:endParaRPr lang="en-US" altLang="zh-CN" sz="2600" dirty="0"/>
          </a:p>
        </p:txBody>
      </p:sp>
      <p:sp>
        <p:nvSpPr>
          <p:cNvPr id="52226" name="Rectangle 4"/>
          <p:cNvSpPr/>
          <p:nvPr/>
        </p:nvSpPr>
        <p:spPr>
          <a:xfrm>
            <a:off x="304800" y="1828800"/>
            <a:ext cx="8686800" cy="1552575"/>
          </a:xfrm>
          <a:prstGeom prst="rect">
            <a:avLst/>
          </a:prstGeom>
          <a:noFill/>
          <a:ln w="9525">
            <a:noFill/>
          </a:ln>
        </p:spPr>
        <p:txBody>
          <a:bodyPr anchor="ctr" anchorCtr="0">
            <a:spAutoFit/>
          </a:bodyPr>
          <a:p>
            <a:r>
              <a:rPr lang="zh-CN" altLang="en-US" sz="2400" b="1" dirty="0">
                <a:latin typeface="Arial" panose="020B0604020202020204" pitchFamily="34" charset="0"/>
                <a:ea typeface="宋体" panose="02010600030101010101" pitchFamily="2" charset="-122"/>
              </a:rPr>
              <a:t>在 </a:t>
            </a:r>
            <a:r>
              <a:rPr lang="en-US" altLang="zh-CN" sz="2400" b="1" dirty="0">
                <a:latin typeface="Arial" panose="020B0604020202020204" pitchFamily="34" charset="0"/>
                <a:ea typeface="宋体" panose="02010600030101010101" pitchFamily="2" charset="-122"/>
              </a:rPr>
              <a:t>1995</a:t>
            </a:r>
            <a:r>
              <a:rPr lang="zh-CN" altLang="en-US" sz="2400" b="1" dirty="0">
                <a:latin typeface="Arial" panose="020B0604020202020204" pitchFamily="34" charset="0"/>
                <a:ea typeface="宋体" panose="02010600030101010101" pitchFamily="2" charset="-122"/>
              </a:rPr>
              <a:t>年的国际会议上已有人正式提出研制全硅卫星的概念 。即整个卫星由硅太阳能电池板、硅导航模块、硅通信模块等组合而成 </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这样 </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可使整个卫星的质量缩小到以 </a:t>
            </a:r>
            <a:r>
              <a:rPr lang="en-US" altLang="zh-CN" sz="2400" b="1" dirty="0">
                <a:latin typeface="Arial" panose="020B0604020202020204" pitchFamily="34" charset="0"/>
                <a:ea typeface="宋体" panose="02010600030101010101" pitchFamily="2" charset="-122"/>
              </a:rPr>
              <a:t>kg</a:t>
            </a:r>
            <a:r>
              <a:rPr lang="zh-CN" altLang="en-US" sz="2400" b="1" dirty="0">
                <a:latin typeface="Arial" panose="020B0604020202020204" pitchFamily="34" charset="0"/>
                <a:ea typeface="宋体" panose="02010600030101010101" pitchFamily="2" charset="-122"/>
              </a:rPr>
              <a:t>计算 </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从而使卫星的成本大幅度降低 。</a:t>
            </a:r>
            <a:endParaRPr lang="zh-CN" altLang="en-US" sz="2400" b="1" dirty="0">
              <a:latin typeface="Arial" panose="020B0604020202020204" pitchFamily="34" charset="0"/>
              <a:ea typeface="宋体" panose="02010600030101010101" pitchFamily="2" charset="-122"/>
            </a:endParaRPr>
          </a:p>
        </p:txBody>
      </p:sp>
      <p:graphicFrame>
        <p:nvGraphicFramePr>
          <p:cNvPr id="52227" name="Object 2"/>
          <p:cNvGraphicFramePr>
            <a:graphicFrameLocks noGrp="1"/>
          </p:cNvGraphicFramePr>
          <p:nvPr>
            <p:ph sz="half" idx="2"/>
          </p:nvPr>
        </p:nvGraphicFramePr>
        <p:xfrm>
          <a:off x="304800" y="3273425"/>
          <a:ext cx="5867400" cy="3584575"/>
        </p:xfrm>
        <a:graphic>
          <a:graphicData uri="http://schemas.openxmlformats.org/presentationml/2006/ole">
            <mc:AlternateContent xmlns:mc="http://schemas.openxmlformats.org/markup-compatibility/2006">
              <mc:Choice xmlns:v="urn:schemas-microsoft-com:vml" Requires="v">
                <p:oleObj spid="_x0000_s3076" name="" r:id="rId1" imgW="4658995" imgH="2541905" progId="Word.Document.8">
                  <p:embed/>
                </p:oleObj>
              </mc:Choice>
              <mc:Fallback>
                <p:oleObj name="" r:id="rId1" imgW="4658995" imgH="2541905" progId="Word.Document.8">
                  <p:embed/>
                  <p:pic>
                    <p:nvPicPr>
                      <p:cNvPr id="0" name="图片 3075"/>
                      <p:cNvPicPr/>
                      <p:nvPr/>
                    </p:nvPicPr>
                    <p:blipFill>
                      <a:blip r:embed="rId2"/>
                      <a:stretch>
                        <a:fillRect/>
                      </a:stretch>
                    </p:blipFill>
                    <p:spPr>
                      <a:xfrm>
                        <a:off x="304800" y="3273425"/>
                        <a:ext cx="5867400" cy="3584575"/>
                      </a:xfrm>
                      <a:prstGeom prst="rect">
                        <a:avLst/>
                      </a:prstGeom>
                      <a:noFill/>
                      <a:ln w="38100">
                        <a:miter/>
                      </a:ln>
                    </p:spPr>
                  </p:pic>
                </p:oleObj>
              </mc:Fallback>
            </mc:AlternateContent>
          </a:graphicData>
        </a:graphic>
      </p:graphicFrame>
      <p:sp>
        <p:nvSpPr>
          <p:cNvPr id="51207" name="Text Box 7"/>
          <p:cNvSpPr txBox="1">
            <a:spLocks noChangeArrowheads="1"/>
          </p:cNvSpPr>
          <p:nvPr/>
        </p:nvSpPr>
        <p:spPr bwMode="auto">
          <a:xfrm>
            <a:off x="6248400" y="4267200"/>
            <a:ext cx="2667000" cy="1917700"/>
          </a:xfrm>
          <a:prstGeom prst="rect">
            <a:avLst/>
          </a:prstGeom>
          <a:noFill/>
          <a:ln w="9525">
            <a:noFill/>
            <a:miter lim="800000"/>
          </a:ln>
          <a:effectLst/>
        </p:spPr>
        <p:txBody>
          <a:bodyPr>
            <a:spAutoFit/>
          </a:bodyPr>
          <a:lstStyle/>
          <a:p>
            <a:pPr marR="0" defTabSz="914400" eaLnBrk="0" hangingPunct="0">
              <a:buClrTx/>
              <a:buSzTx/>
              <a:buFontTx/>
              <a:defRPr/>
            </a:pPr>
            <a:r>
              <a:rPr kumimoji="1" lang="zh-CN" altLang="en-US" sz="2400" b="1" kern="1200" cap="none" spc="0" normalizeH="0" baseline="0" noProof="0">
                <a:effectLst>
                  <a:outerShdw blurRad="38100" dist="38100" dir="2700000" algn="tl">
                    <a:srgbClr val="C0C0C0"/>
                  </a:outerShdw>
                </a:effectLst>
                <a:latin typeface="Arial" panose="020B0604020202020204" pitchFamily="34" charset="0"/>
                <a:ea typeface="楷体_GB2312" pitchFamily="49" charset="-122"/>
                <a:cs typeface="+mn-cs"/>
              </a:rPr>
              <a:t>美国提出的硅固态卫星的概念图，这个卫星除了蓄电池外，全由硅片构成，直径仅</a:t>
            </a:r>
            <a:r>
              <a:rPr kumimoji="1" lang="en-US" altLang="zh-CN" sz="2400" b="1" kern="1200" cap="none" spc="0" normalizeH="0" baseline="0" noProof="0">
                <a:effectLst>
                  <a:outerShdw blurRad="38100" dist="38100" dir="2700000" algn="tl">
                    <a:srgbClr val="C0C0C0"/>
                  </a:outerShdw>
                </a:effectLst>
                <a:latin typeface="Arial" panose="020B0604020202020204" pitchFamily="34" charset="0"/>
                <a:ea typeface="楷体_GB2312" pitchFamily="49" charset="-122"/>
                <a:cs typeface="+mn-cs"/>
              </a:rPr>
              <a:t>15cm</a:t>
            </a:r>
            <a:r>
              <a:rPr kumimoji="1" lang="zh-CN" altLang="en-US" sz="2400" b="1" kern="1200" cap="none" spc="0" normalizeH="0" baseline="0" noProof="0">
                <a:effectLst>
                  <a:outerShdw blurRad="38100" dist="38100" dir="2700000" algn="tl">
                    <a:srgbClr val="C0C0C0"/>
                  </a:outerShdw>
                </a:effectLst>
                <a:latin typeface="Arial" panose="020B0604020202020204" pitchFamily="34" charset="0"/>
                <a:ea typeface="楷体_GB2312" pitchFamily="49" charset="-122"/>
                <a:cs typeface="+mn-cs"/>
              </a:rPr>
              <a:t>。</a:t>
            </a:r>
            <a:endParaRPr kumimoji="1" lang="zh-CN" altLang="en-US" sz="2400" kern="1200" cap="none" spc="0" normalizeH="0" baseline="0" noProof="0">
              <a:latin typeface="Arial" panose="020B0604020202020204" pitchFamily="34" charset="0"/>
              <a:ea typeface="楷体_GB2312" pitchFamily="49" charset="-122"/>
              <a:cs typeface="+mn-cs"/>
            </a:endParaRPr>
          </a:p>
        </p:txBody>
      </p:sp>
      <p:sp>
        <p:nvSpPr>
          <p:cNvPr id="52229" name="Text Box 8"/>
          <p:cNvSpPr txBox="1"/>
          <p:nvPr/>
        </p:nvSpPr>
        <p:spPr>
          <a:xfrm>
            <a:off x="609600" y="762000"/>
            <a:ext cx="3394075" cy="650875"/>
          </a:xfrm>
          <a:prstGeom prst="rect">
            <a:avLst/>
          </a:prstGeom>
          <a:solidFill>
            <a:srgbClr val="00CCFF"/>
          </a:solidFill>
          <a:ln w="9525" cap="flat" cmpd="sng">
            <a:solidFill>
              <a:srgbClr val="FF00FF"/>
            </a:solidFill>
            <a:prstDash val="solid"/>
            <a:miter/>
            <a:headEnd type="none" w="med" len="med"/>
            <a:tailEnd type="none" w="med" len="med"/>
          </a:ln>
        </p:spPr>
        <p:txBody>
          <a:bodyPr wrap="none" anchor="t" anchorCtr="0">
            <a:spAutoFit/>
          </a:bodyPr>
          <a:p>
            <a:pPr marL="469900" indent="-469900"/>
            <a:r>
              <a:rPr lang="zh-CN" altLang="en-US" dirty="0">
                <a:solidFill>
                  <a:schemeClr val="tx2"/>
                </a:solidFill>
                <a:latin typeface="Arial" panose="020B0604020202020204" pitchFamily="34" charset="0"/>
                <a:ea typeface="宋体" panose="02010600030101010101" pitchFamily="2" charset="-122"/>
              </a:rPr>
              <a:t>航空航天的应用</a:t>
            </a:r>
            <a:endParaRPr lang="zh-CN" altLang="en-US" dirty="0">
              <a:solidFill>
                <a:schemeClr val="tx2"/>
              </a:solidFill>
              <a:latin typeface="Arial" panose="020B0604020202020204" pitchFamily="34" charset="0"/>
              <a:ea typeface="宋体" panose="02010600030101010101" pitchFamily="2"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Rectangle 4"/>
          <p:cNvSpPr/>
          <p:nvPr/>
        </p:nvSpPr>
        <p:spPr>
          <a:xfrm>
            <a:off x="457200" y="2117249"/>
            <a:ext cx="8002588" cy="3291840"/>
          </a:xfrm>
          <a:prstGeom prst="rect">
            <a:avLst/>
          </a:prstGeom>
          <a:noFill/>
          <a:ln w="9525">
            <a:noFill/>
          </a:ln>
        </p:spPr>
        <p:txBody>
          <a:bodyPr anchor="ctr" anchorCtr="0">
            <a:spAutoFit/>
          </a:bodyPr>
          <a:p>
            <a:pPr marL="514350" indent="-514350">
              <a:lnSpc>
                <a:spcPct val="130000"/>
              </a:lnSpc>
              <a:buClr>
                <a:srgbClr val="FF0000"/>
              </a:buClr>
              <a:buSzPct val="134000"/>
              <a:buFont typeface="Arial" panose="020B0604020202020204" pitchFamily="34" charset="0"/>
              <a:buChar char="•"/>
            </a:pPr>
            <a:r>
              <a:rPr lang="zh-CN" altLang="en-US" sz="2000" b="1" dirty="0">
                <a:latin typeface="Arial" panose="020B0604020202020204" pitchFamily="34" charset="0"/>
                <a:ea typeface="宋体" panose="02010600030101010101" pitchFamily="2" charset="-122"/>
              </a:rPr>
              <a:t>将微型传感器用口服或皮下注射法送入人体 </a:t>
            </a:r>
            <a:r>
              <a:rPr lang="en-US" altLang="zh-CN" sz="2000" b="1" dirty="0">
                <a:latin typeface="Arial" panose="020B0604020202020204" pitchFamily="34" charset="0"/>
                <a:ea typeface="宋体" panose="02010600030101010101" pitchFamily="2" charset="-122"/>
              </a:rPr>
              <a:t>,</a:t>
            </a:r>
            <a:r>
              <a:rPr lang="zh-CN" altLang="en-US" sz="2000" b="1" dirty="0">
                <a:latin typeface="Arial" panose="020B0604020202020204" pitchFamily="34" charset="0"/>
                <a:ea typeface="宋体" panose="02010600030101010101" pitchFamily="2" charset="-122"/>
              </a:rPr>
              <a:t>就可对体内的五脏六腑进行直接有效的监测 。</a:t>
            </a:r>
            <a:endParaRPr lang="en-US" altLang="zh-CN" sz="2000" b="1" dirty="0">
              <a:latin typeface="Arial" panose="020B0604020202020204" pitchFamily="34" charset="0"/>
              <a:ea typeface="宋体" panose="02010600030101010101" pitchFamily="2" charset="-122"/>
            </a:endParaRPr>
          </a:p>
          <a:p>
            <a:pPr marL="514350" indent="-514350">
              <a:lnSpc>
                <a:spcPct val="130000"/>
              </a:lnSpc>
              <a:buClr>
                <a:srgbClr val="FF0000"/>
              </a:buClr>
              <a:buSzPct val="134000"/>
              <a:buFont typeface="Arial" panose="020B0604020202020204" pitchFamily="34" charset="0"/>
              <a:buChar char="•"/>
            </a:pPr>
            <a:r>
              <a:rPr lang="zh-CN" altLang="en-US" sz="2000" b="1" dirty="0">
                <a:latin typeface="Arial" panose="020B0604020202020204" pitchFamily="34" charset="0"/>
                <a:ea typeface="宋体" panose="02010600030101010101" pitchFamily="2" charset="-122"/>
              </a:rPr>
              <a:t>将特制的微型机器人送入人体 </a:t>
            </a:r>
            <a:r>
              <a:rPr lang="en-US" altLang="zh-CN" sz="2000" b="1" dirty="0">
                <a:latin typeface="Arial" panose="020B0604020202020204" pitchFamily="34" charset="0"/>
                <a:ea typeface="宋体" panose="02010600030101010101" pitchFamily="2" charset="-122"/>
              </a:rPr>
              <a:t>,</a:t>
            </a:r>
            <a:r>
              <a:rPr lang="zh-CN" altLang="en-US" sz="2000" b="1" dirty="0">
                <a:latin typeface="Arial" panose="020B0604020202020204" pitchFamily="34" charset="0"/>
                <a:ea typeface="宋体" panose="02010600030101010101" pitchFamily="2" charset="-122"/>
              </a:rPr>
              <a:t>可刮去导致心脏病的油脂沉积物 </a:t>
            </a:r>
            <a:r>
              <a:rPr lang="en-US" altLang="zh-CN" sz="2000" b="1" dirty="0">
                <a:latin typeface="Arial" panose="020B0604020202020204" pitchFamily="34" charset="0"/>
                <a:ea typeface="宋体" panose="02010600030101010101" pitchFamily="2" charset="-122"/>
              </a:rPr>
              <a:t>,</a:t>
            </a:r>
            <a:r>
              <a:rPr lang="zh-CN" altLang="en-US" sz="2000" b="1" dirty="0">
                <a:latin typeface="Arial" panose="020B0604020202020204" pitchFamily="34" charset="0"/>
                <a:ea typeface="宋体" panose="02010600030101010101" pitchFamily="2" charset="-122"/>
              </a:rPr>
              <a:t>除去体内的胆固醇 </a:t>
            </a:r>
            <a:r>
              <a:rPr lang="en-US" altLang="zh-CN" sz="2000" b="1" dirty="0">
                <a:latin typeface="Arial" panose="020B0604020202020204" pitchFamily="34" charset="0"/>
                <a:ea typeface="宋体" panose="02010600030101010101" pitchFamily="2" charset="-122"/>
              </a:rPr>
              <a:t>,</a:t>
            </a:r>
            <a:r>
              <a:rPr lang="zh-CN" altLang="en-US" sz="2000" b="1" dirty="0">
                <a:latin typeface="Arial" panose="020B0604020202020204" pitchFamily="34" charset="0"/>
                <a:ea typeface="宋体" panose="02010600030101010101" pitchFamily="2" charset="-122"/>
              </a:rPr>
              <a:t>可探测和清除人体内的癌细胞 </a:t>
            </a:r>
            <a:r>
              <a:rPr lang="en-US" altLang="zh-CN" sz="2000" b="1" dirty="0">
                <a:latin typeface="Arial" panose="020B0604020202020204" pitchFamily="34" charset="0"/>
                <a:ea typeface="宋体" panose="02010600030101010101" pitchFamily="2" charset="-122"/>
              </a:rPr>
              <a:t>,</a:t>
            </a:r>
            <a:r>
              <a:rPr lang="zh-CN" altLang="en-US" sz="2000" b="1" dirty="0">
                <a:latin typeface="Arial" panose="020B0604020202020204" pitchFamily="34" charset="0"/>
                <a:ea typeface="宋体" panose="02010600030101010101" pitchFamily="2" charset="-122"/>
              </a:rPr>
              <a:t>进行视网膜开刀时 </a:t>
            </a:r>
            <a:r>
              <a:rPr lang="en-US" altLang="zh-CN" sz="2000" b="1" dirty="0">
                <a:latin typeface="Arial" panose="020B0604020202020204" pitchFamily="34" charset="0"/>
                <a:ea typeface="宋体" panose="02010600030101010101" pitchFamily="2" charset="-122"/>
              </a:rPr>
              <a:t>,</a:t>
            </a:r>
            <a:r>
              <a:rPr lang="zh-CN" altLang="en-US" sz="2000" b="1" dirty="0">
                <a:latin typeface="Arial" panose="020B0604020202020204" pitchFamily="34" charset="0"/>
                <a:ea typeface="宋体" panose="02010600030101010101" pitchFamily="2" charset="-122"/>
              </a:rPr>
              <a:t>大夫可将遥控机器人放入眼球内 </a:t>
            </a:r>
            <a:r>
              <a:rPr lang="en-US" altLang="zh-CN" sz="2000" b="1" dirty="0">
                <a:latin typeface="Arial" panose="020B0604020202020204" pitchFamily="34" charset="0"/>
                <a:ea typeface="宋体" panose="02010600030101010101" pitchFamily="2" charset="-122"/>
              </a:rPr>
              <a:t>,</a:t>
            </a:r>
            <a:r>
              <a:rPr lang="zh-CN" altLang="en-US" sz="2000" b="1" dirty="0">
                <a:latin typeface="Arial" panose="020B0604020202020204" pitchFamily="34" charset="0"/>
                <a:ea typeface="宋体" panose="02010600030101010101" pitchFamily="2" charset="-122"/>
              </a:rPr>
              <a:t>在细胞操作、细胞融合、精细外科、血管、肠道内自动送药等方面应用甚广。</a:t>
            </a:r>
            <a:endParaRPr lang="en-US" altLang="zh-CN" sz="2000" b="1" dirty="0">
              <a:latin typeface="Arial" panose="020B0604020202020204" pitchFamily="34" charset="0"/>
              <a:ea typeface="宋体" panose="02010600030101010101" pitchFamily="2" charset="-122"/>
            </a:endParaRPr>
          </a:p>
          <a:p>
            <a:pPr marL="514350" indent="-514350">
              <a:lnSpc>
                <a:spcPct val="130000"/>
              </a:lnSpc>
              <a:buClr>
                <a:srgbClr val="FF0000"/>
              </a:buClr>
              <a:buSzPct val="134000"/>
              <a:buFont typeface="Arial" panose="020B0604020202020204" pitchFamily="34" charset="0"/>
              <a:buChar char="•"/>
            </a:pPr>
            <a:r>
              <a:rPr lang="zh-CN" altLang="en-US" sz="2000" b="1" dirty="0">
                <a:latin typeface="Arial" panose="020B0604020202020204" pitchFamily="34" charset="0"/>
                <a:ea typeface="宋体" panose="02010600030101010101" pitchFamily="2" charset="-122"/>
              </a:rPr>
              <a:t>微机械在现代医疗技术中的应用潜力巨大 </a:t>
            </a:r>
            <a:r>
              <a:rPr lang="en-US" altLang="zh-CN" sz="2000" b="1" dirty="0">
                <a:latin typeface="Arial" panose="020B0604020202020204" pitchFamily="34" charset="0"/>
                <a:ea typeface="宋体" panose="02010600030101010101" pitchFamily="2" charset="-122"/>
              </a:rPr>
              <a:t>,</a:t>
            </a:r>
            <a:r>
              <a:rPr lang="zh-CN" altLang="en-US" sz="2000" b="1" dirty="0">
                <a:latin typeface="Arial" panose="020B0604020202020204" pitchFamily="34" charset="0"/>
                <a:ea typeface="宋体" panose="02010600030101010101" pitchFamily="2" charset="-122"/>
              </a:rPr>
              <a:t>为人类最后征服各种绝症延长寿命带来了希望。</a:t>
            </a:r>
            <a:endParaRPr lang="en-US" altLang="zh-CN" sz="2000" b="1" dirty="0">
              <a:latin typeface="Arial" panose="020B0604020202020204" pitchFamily="34" charset="0"/>
              <a:ea typeface="宋体" panose="02010600030101010101" pitchFamily="2" charset="-122"/>
            </a:endParaRPr>
          </a:p>
        </p:txBody>
      </p:sp>
      <p:sp>
        <p:nvSpPr>
          <p:cNvPr id="53250" name="Text Box 5"/>
          <p:cNvSpPr txBox="1"/>
          <p:nvPr/>
        </p:nvSpPr>
        <p:spPr>
          <a:xfrm>
            <a:off x="467360" y="1124585"/>
            <a:ext cx="5240338" cy="650875"/>
          </a:xfrm>
          <a:prstGeom prst="rect">
            <a:avLst/>
          </a:prstGeom>
          <a:solidFill>
            <a:srgbClr val="00CCFF"/>
          </a:solidFill>
          <a:ln w="9525" cap="flat" cmpd="sng">
            <a:solidFill>
              <a:srgbClr val="FF00FF"/>
            </a:solidFill>
            <a:prstDash val="solid"/>
            <a:miter/>
            <a:headEnd type="none" w="med" len="med"/>
            <a:tailEnd type="none" w="med" len="med"/>
          </a:ln>
        </p:spPr>
        <p:txBody>
          <a:bodyPr wrap="none" anchor="t" anchorCtr="0">
            <a:spAutoFit/>
          </a:bodyPr>
          <a:p>
            <a:pPr marL="469900" indent="-469900"/>
            <a:r>
              <a:rPr lang="zh-CN" altLang="en-US" b="1" dirty="0">
                <a:latin typeface="Arial" panose="020B0604020202020204" pitchFamily="34" charset="0"/>
                <a:ea typeface="宋体" panose="02010600030101010101" pitchFamily="2" charset="-122"/>
              </a:rPr>
              <a:t>生物医疗和医学上的应用</a:t>
            </a:r>
            <a:endParaRPr lang="zh-CN" altLang="en-US" b="1" dirty="0">
              <a:latin typeface="Arial" panose="020B0604020202020204" pitchFamily="34" charset="0"/>
              <a:ea typeface="宋体" panose="02010600030101010101" pitchFamily="2"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Rectangle 2"/>
          <p:cNvSpPr>
            <a:spLocks noGrp="1" noChangeArrowheads="1"/>
          </p:cNvSpPr>
          <p:nvPr>
            <p:ph type="title"/>
          </p:nvPr>
        </p:nvSpPr>
        <p:spPr>
          <a:xfrm>
            <a:off x="250825" y="404813"/>
            <a:ext cx="8374063"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500" b="0" i="0" u="none" strike="noStrike" kern="0" cap="none" spc="0" normalizeH="0" baseline="0" noProof="0" dirty="0">
                <a:ln>
                  <a:noFill/>
                </a:ln>
                <a:solidFill>
                  <a:schemeClr val="tx2"/>
                </a:solidFill>
                <a:effectLst>
                  <a:outerShdw blurRad="38100" dist="38100" dir="2700000" algn="tl">
                    <a:srgbClr val="000000"/>
                  </a:outerShdw>
                </a:effectLst>
                <a:uLnTx/>
                <a:uFillTx/>
                <a:latin typeface="+mj-lt"/>
                <a:ea typeface="+mj-ea"/>
                <a:cs typeface="+mj-cs"/>
              </a:rPr>
              <a:t> </a:t>
            </a:r>
            <a:r>
              <a:rPr kumimoji="0" lang="en-US" altLang="zh-CN" sz="2500" b="1" i="0" u="none" strike="noStrike" kern="0" cap="none" spc="0" normalizeH="0" baseline="0" noProof="0" dirty="0">
                <a:ln>
                  <a:noFill/>
                </a:ln>
                <a:solidFill>
                  <a:srgbClr val="FF0000"/>
                </a:solidFill>
                <a:effectLst>
                  <a:outerShdw blurRad="38100" dist="38100" dir="2700000" algn="tl">
                    <a:srgbClr val="000000"/>
                  </a:outerShdw>
                </a:effectLst>
                <a:uLnTx/>
                <a:uFillTx/>
                <a:latin typeface="+mj-lt"/>
                <a:ea typeface="+mj-ea"/>
                <a:cs typeface="+mj-cs"/>
              </a:rPr>
              <a:t>OMOM</a:t>
            </a:r>
            <a:r>
              <a:rPr kumimoji="0" lang="zh-CN" altLang="en-US" sz="2500" b="1" i="0" u="none" strike="noStrike" kern="0" cap="none" spc="0" normalizeH="0" baseline="0" noProof="0" dirty="0">
                <a:ln>
                  <a:noFill/>
                </a:ln>
                <a:solidFill>
                  <a:srgbClr val="FF0000"/>
                </a:solidFill>
                <a:effectLst>
                  <a:outerShdw blurRad="38100" dist="38100" dir="2700000" algn="tl">
                    <a:srgbClr val="000000"/>
                  </a:outerShdw>
                </a:effectLst>
                <a:uLnTx/>
                <a:uFillTx/>
                <a:latin typeface="+mj-lt"/>
                <a:ea typeface="+mj-ea"/>
                <a:cs typeface="+mj-cs"/>
              </a:rPr>
              <a:t>智能胶囊消化道内窥镜系统（简称“胶囊内镜”）</a:t>
            </a:r>
            <a:r>
              <a:rPr kumimoji="0" lang="zh-CN" altLang="en-US" sz="3400" b="1" i="0" u="none" strike="noStrike" kern="0" cap="none" spc="0" normalizeH="0" baseline="0" noProof="0" dirty="0">
                <a:ln>
                  <a:noFill/>
                </a:ln>
                <a:solidFill>
                  <a:srgbClr val="FF0000"/>
                </a:solidFill>
                <a:effectLst>
                  <a:outerShdw blurRad="38100" dist="38100" dir="2700000" algn="tl">
                    <a:srgbClr val="000000"/>
                  </a:outerShdw>
                </a:effectLst>
                <a:uLnTx/>
                <a:uFillTx/>
                <a:latin typeface="+mj-lt"/>
                <a:ea typeface="+mj-ea"/>
                <a:cs typeface="+mj-cs"/>
              </a:rPr>
              <a:t> </a:t>
            </a:r>
            <a:endParaRPr kumimoji="0" lang="zh-CN" altLang="en-US" sz="3400" b="1" i="0" u="none" strike="noStrike" kern="0" cap="none" spc="0" normalizeH="0" baseline="0" noProof="0" dirty="0">
              <a:ln>
                <a:noFill/>
              </a:ln>
              <a:solidFill>
                <a:srgbClr val="FF0000"/>
              </a:solidFill>
              <a:effectLst>
                <a:outerShdw blurRad="38100" dist="38100" dir="2700000" algn="tl">
                  <a:srgbClr val="000000"/>
                </a:outerShdw>
              </a:effectLst>
              <a:uLnTx/>
              <a:uFillTx/>
              <a:latin typeface="+mj-lt"/>
              <a:ea typeface="+mj-ea"/>
              <a:cs typeface="+mj-cs"/>
            </a:endParaRPr>
          </a:p>
        </p:txBody>
      </p:sp>
      <p:sp>
        <p:nvSpPr>
          <p:cNvPr id="54274" name="Rectangle 3"/>
          <p:cNvSpPr>
            <a:spLocks noGrp="1"/>
          </p:cNvSpPr>
          <p:nvPr>
            <p:ph idx="1"/>
          </p:nvPr>
        </p:nvSpPr>
        <p:spPr/>
        <p:txBody>
          <a:bodyPr vert="horz" wrap="square" lIns="91440" tIns="45720" rIns="91440" bIns="45720" anchor="t" anchorCtr="0"/>
          <a:p>
            <a:r>
              <a:rPr lang="zh-CN" altLang="en-US" b="1" dirty="0"/>
              <a:t>金山科技集团研制的胶囊内镜</a:t>
            </a:r>
            <a:endParaRPr lang="zh-CN" altLang="en-US" b="1" dirty="0"/>
          </a:p>
        </p:txBody>
      </p:sp>
      <p:sp>
        <p:nvSpPr>
          <p:cNvPr id="54275" name="Rectangle 5"/>
          <p:cNvSpPr/>
          <p:nvPr/>
        </p:nvSpPr>
        <p:spPr>
          <a:xfrm>
            <a:off x="685800" y="2209800"/>
            <a:ext cx="5257800" cy="1465263"/>
          </a:xfrm>
          <a:prstGeom prst="rect">
            <a:avLst/>
          </a:prstGeom>
          <a:noFill/>
          <a:ln w="9525">
            <a:noFill/>
          </a:ln>
        </p:spPr>
        <p:txBody>
          <a:bodyPr anchor="ctr" anchorCtr="0">
            <a:spAutoFit/>
          </a:bodyPr>
          <a:p>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胶囊内镜”是集图像处理、信息通讯、光电工程、生物医学等多学科技术为一体的典型的微机电系统（</a:t>
            </a:r>
            <a:r>
              <a:rPr lang="en-US" altLang="zh-CN" b="1" dirty="0">
                <a:latin typeface="Arial" panose="020B0604020202020204" pitchFamily="34" charset="0"/>
                <a:ea typeface="宋体" panose="02010600030101010101" pitchFamily="2" charset="-122"/>
              </a:rPr>
              <a:t>MEMS</a:t>
            </a:r>
            <a:r>
              <a:rPr lang="zh-CN" altLang="en-US" dirty="0">
                <a:latin typeface="Arial" panose="020B0604020202020204" pitchFamily="34" charset="0"/>
                <a:ea typeface="宋体" panose="02010600030101010101" pitchFamily="2" charset="-122"/>
              </a:rPr>
              <a:t>）高科技产品，由智能胶囊、图像记录仪、手持无线监视仪、影像分析处理软件等组成。</a:t>
            </a:r>
            <a:br>
              <a:rPr lang="zh-CN" altLang="en-US" dirty="0">
                <a:latin typeface="Arial" panose="020B0604020202020204" pitchFamily="34" charset="0"/>
                <a:ea typeface="宋体" panose="02010600030101010101" pitchFamily="2" charset="-122"/>
              </a:rPr>
            </a:br>
            <a:endParaRPr lang="zh-CN" altLang="en-US" dirty="0">
              <a:latin typeface="Arial" panose="020B0604020202020204" pitchFamily="34" charset="0"/>
              <a:ea typeface="宋体" panose="02010600030101010101" pitchFamily="2" charset="-122"/>
            </a:endParaRPr>
          </a:p>
        </p:txBody>
      </p:sp>
      <p:pic>
        <p:nvPicPr>
          <p:cNvPr id="54276" name="Picture 4" descr="http://www.elenchina.com/sjszs/upload/Image/20080925142913303.jpg"/>
          <p:cNvPicPr>
            <a:picLocks noChangeAspect="1"/>
          </p:cNvPicPr>
          <p:nvPr/>
        </p:nvPicPr>
        <p:blipFill>
          <a:blip r:embed="rId1" r:link="rId2"/>
          <a:stretch>
            <a:fillRect/>
          </a:stretch>
        </p:blipFill>
        <p:spPr>
          <a:xfrm>
            <a:off x="609600" y="3352800"/>
            <a:ext cx="2228850" cy="1209675"/>
          </a:xfrm>
          <a:prstGeom prst="rect">
            <a:avLst/>
          </a:prstGeom>
          <a:noFill/>
          <a:ln w="9525">
            <a:noFill/>
          </a:ln>
        </p:spPr>
      </p:pic>
      <p:sp>
        <p:nvSpPr>
          <p:cNvPr id="54277" name="Rectangle 6"/>
          <p:cNvSpPr/>
          <p:nvPr/>
        </p:nvSpPr>
        <p:spPr>
          <a:xfrm>
            <a:off x="-1030287" y="4110038"/>
            <a:ext cx="184150" cy="671512"/>
          </a:xfrm>
          <a:prstGeom prst="rect">
            <a:avLst/>
          </a:prstGeom>
          <a:noFill/>
          <a:ln w="9525">
            <a:noFill/>
          </a:ln>
        </p:spPr>
        <p:txBody>
          <a:bodyPr wrap="none" anchor="ctr" anchorCtr="0">
            <a:spAutoFit/>
          </a:bodyPr>
          <a:p>
            <a:br>
              <a:rPr lang="en-US" altLang="zh-CN" sz="1000" dirty="0">
                <a:latin typeface="Arial" panose="020B0604020202020204" pitchFamily="34" charset="0"/>
                <a:ea typeface="宋体" panose="02010600030101010101" pitchFamily="2" charset="-122"/>
              </a:rPr>
            </a:br>
            <a:br>
              <a:rPr lang="en-US" altLang="zh-CN" sz="1000" dirty="0">
                <a:latin typeface="Arial" panose="020B0604020202020204" pitchFamily="34" charset="0"/>
                <a:ea typeface="宋体" panose="02010600030101010101" pitchFamily="2" charset="-122"/>
              </a:rPr>
            </a:br>
            <a:endParaRPr lang="en-US" altLang="zh-CN" dirty="0">
              <a:latin typeface="Arial" panose="020B0604020202020204" pitchFamily="34" charset="0"/>
              <a:ea typeface="宋体" panose="02010600030101010101" pitchFamily="2" charset="-122"/>
            </a:endParaRPr>
          </a:p>
        </p:txBody>
      </p:sp>
      <p:sp>
        <p:nvSpPr>
          <p:cNvPr id="54278" name="Rectangle 7"/>
          <p:cNvSpPr/>
          <p:nvPr/>
        </p:nvSpPr>
        <p:spPr>
          <a:xfrm>
            <a:off x="533400" y="4572000"/>
            <a:ext cx="3511550" cy="2014538"/>
          </a:xfrm>
          <a:prstGeom prst="rect">
            <a:avLst/>
          </a:prstGeom>
          <a:noFill/>
          <a:ln w="9525">
            <a:noFill/>
          </a:ln>
        </p:spPr>
        <p:txBody>
          <a:bodyPr wrap="none" anchor="ctr" anchorCtr="0">
            <a:spAutoFit/>
          </a:bodyPr>
          <a:p>
            <a:r>
              <a:rPr lang="zh-CN" altLang="en-US" dirty="0">
                <a:latin typeface="Arial" panose="020B0604020202020204" pitchFamily="34" charset="0"/>
                <a:ea typeface="宋体" panose="02010600030101010101" pitchFamily="2" charset="-122"/>
              </a:rPr>
              <a:t>工作时间：</a:t>
            </a:r>
            <a:r>
              <a:rPr lang="en-US" altLang="zh-CN" dirty="0">
                <a:latin typeface="Arial" panose="020B0604020202020204" pitchFamily="34" charset="0"/>
                <a:ea typeface="宋体" panose="02010600030101010101" pitchFamily="2" charset="-122"/>
              </a:rPr>
              <a:t>8</a:t>
            </a:r>
            <a:r>
              <a:rPr lang="zh-CN" altLang="en-US" dirty="0">
                <a:latin typeface="Arial" panose="020B0604020202020204" pitchFamily="34" charset="0"/>
                <a:ea typeface="宋体" panose="02010600030101010101" pitchFamily="2" charset="-122"/>
              </a:rPr>
              <a:t>小时左右</a:t>
            </a:r>
            <a:br>
              <a:rPr lang="zh-CN" altLang="en-US" dirty="0">
                <a:latin typeface="Arial" panose="020B0604020202020204" pitchFamily="34" charset="0"/>
                <a:ea typeface="宋体" panose="02010600030101010101" pitchFamily="2" charset="-122"/>
              </a:rPr>
            </a:br>
            <a:r>
              <a:rPr lang="zh-CN" altLang="en-US" dirty="0">
                <a:latin typeface="Arial" panose="020B0604020202020204" pitchFamily="34" charset="0"/>
                <a:ea typeface="宋体" panose="02010600030101010101" pitchFamily="2" charset="-122"/>
              </a:rPr>
              <a:t>视 角 度：</a:t>
            </a:r>
            <a:r>
              <a:rPr lang="en-US" altLang="zh-CN" dirty="0">
                <a:latin typeface="Arial" panose="020B0604020202020204" pitchFamily="34" charset="0"/>
                <a:ea typeface="宋体" panose="02010600030101010101" pitchFamily="2" charset="-122"/>
              </a:rPr>
              <a:t>140</a:t>
            </a:r>
            <a:r>
              <a:rPr lang="zh-CN" altLang="en-US" dirty="0">
                <a:latin typeface="Arial" panose="020B0604020202020204" pitchFamily="34" charset="0"/>
                <a:ea typeface="宋体" panose="02010600030101010101" pitchFamily="2" charset="-122"/>
              </a:rPr>
              <a:t>度</a:t>
            </a:r>
            <a:br>
              <a:rPr lang="zh-CN" altLang="en-US" dirty="0">
                <a:latin typeface="Arial" panose="020B0604020202020204" pitchFamily="34" charset="0"/>
                <a:ea typeface="宋体" panose="02010600030101010101" pitchFamily="2" charset="-122"/>
              </a:rPr>
            </a:br>
            <a:r>
              <a:rPr lang="zh-CN" altLang="en-US" dirty="0">
                <a:latin typeface="Arial" panose="020B0604020202020204" pitchFamily="34" charset="0"/>
                <a:ea typeface="宋体" panose="02010600030101010101" pitchFamily="2" charset="-122"/>
              </a:rPr>
              <a:t>视 距：</a:t>
            </a:r>
            <a:r>
              <a:rPr lang="en-US" altLang="zh-CN" dirty="0">
                <a:latin typeface="Arial" panose="020B0604020202020204" pitchFamily="34" charset="0"/>
                <a:ea typeface="宋体" panose="02010600030101010101" pitchFamily="2" charset="-122"/>
              </a:rPr>
              <a:t>3cm</a:t>
            </a:r>
            <a:br>
              <a:rPr lang="en-US" altLang="zh-CN" dirty="0">
                <a:latin typeface="Arial" panose="020B0604020202020204" pitchFamily="34" charset="0"/>
                <a:ea typeface="宋体" panose="02010600030101010101" pitchFamily="2" charset="-122"/>
              </a:rPr>
            </a:br>
            <a:r>
              <a:rPr lang="zh-CN" altLang="en-US" dirty="0">
                <a:latin typeface="Arial" panose="020B0604020202020204" pitchFamily="34" charset="0"/>
                <a:ea typeface="宋体" panose="02010600030101010101" pitchFamily="2" charset="-122"/>
              </a:rPr>
              <a:t>分 辨 力：</a:t>
            </a:r>
            <a:r>
              <a:rPr lang="en-US" altLang="zh-CN" dirty="0">
                <a:latin typeface="Arial" panose="020B0604020202020204" pitchFamily="34" charset="0"/>
                <a:ea typeface="宋体" panose="02010600030101010101" pitchFamily="2" charset="-122"/>
              </a:rPr>
              <a:t>0.1mm</a:t>
            </a:r>
            <a:br>
              <a:rPr lang="en-US" altLang="zh-CN" dirty="0">
                <a:latin typeface="Arial" panose="020B0604020202020204" pitchFamily="34" charset="0"/>
                <a:ea typeface="宋体" panose="02010600030101010101" pitchFamily="2" charset="-122"/>
              </a:rPr>
            </a:br>
            <a:r>
              <a:rPr lang="zh-CN" altLang="en-US" dirty="0">
                <a:latin typeface="Arial" panose="020B0604020202020204" pitchFamily="34" charset="0"/>
                <a:ea typeface="宋体" panose="02010600030101010101" pitchFamily="2" charset="-122"/>
              </a:rPr>
              <a:t>体 积：</a:t>
            </a:r>
            <a:r>
              <a:rPr lang="en-US" altLang="zh-CN" dirty="0">
                <a:latin typeface="Arial" panose="020B0604020202020204" pitchFamily="34" charset="0"/>
                <a:ea typeface="宋体" panose="02010600030101010101" pitchFamily="2" charset="-122"/>
              </a:rPr>
              <a:t>13mm ×27.9mm</a:t>
            </a:r>
            <a:br>
              <a:rPr lang="en-US" altLang="zh-CN" dirty="0">
                <a:latin typeface="Arial" panose="020B0604020202020204" pitchFamily="34" charset="0"/>
                <a:ea typeface="宋体" panose="02010600030101010101" pitchFamily="2" charset="-122"/>
              </a:rPr>
            </a:br>
            <a:r>
              <a:rPr lang="zh-CN" altLang="en-US" dirty="0">
                <a:latin typeface="Arial" panose="020B0604020202020204" pitchFamily="34" charset="0"/>
                <a:ea typeface="宋体" panose="02010600030101010101" pitchFamily="2" charset="-122"/>
              </a:rPr>
              <a:t>重 量：</a:t>
            </a:r>
            <a:r>
              <a:rPr lang="en-US" altLang="zh-CN" dirty="0">
                <a:latin typeface="Arial" panose="020B0604020202020204" pitchFamily="34" charset="0"/>
                <a:ea typeface="宋体" panose="02010600030101010101" pitchFamily="2" charset="-122"/>
              </a:rPr>
              <a:t>&lt;6g</a:t>
            </a:r>
            <a:br>
              <a:rPr lang="en-US" altLang="zh-CN" dirty="0">
                <a:latin typeface="Arial" panose="020B0604020202020204" pitchFamily="34" charset="0"/>
                <a:ea typeface="宋体" panose="02010600030101010101" pitchFamily="2" charset="-122"/>
              </a:rPr>
            </a:br>
            <a:r>
              <a:rPr lang="zh-CN" altLang="en-US" dirty="0">
                <a:latin typeface="Arial" panose="020B0604020202020204" pitchFamily="34" charset="0"/>
                <a:ea typeface="宋体" panose="02010600030101010101" pitchFamily="2" charset="-122"/>
              </a:rPr>
              <a:t>外 壳：无毒耐酸耐碱高分子材料 </a:t>
            </a:r>
            <a:endParaRPr lang="zh-CN" altLang="en-US" dirty="0">
              <a:latin typeface="Arial" panose="020B0604020202020204" pitchFamily="34" charset="0"/>
              <a:ea typeface="宋体" panose="02010600030101010101" pitchFamily="2" charset="-122"/>
            </a:endParaRPr>
          </a:p>
        </p:txBody>
      </p:sp>
      <p:pic>
        <p:nvPicPr>
          <p:cNvPr id="54279" name="Picture 8" descr="20080925142926506"/>
          <p:cNvPicPr>
            <a:picLocks noChangeAspect="1"/>
          </p:cNvPicPr>
          <p:nvPr/>
        </p:nvPicPr>
        <p:blipFill>
          <a:blip r:embed="rId3"/>
          <a:stretch>
            <a:fillRect/>
          </a:stretch>
        </p:blipFill>
        <p:spPr>
          <a:xfrm>
            <a:off x="5334000" y="3962400"/>
            <a:ext cx="2771775" cy="2581275"/>
          </a:xfrm>
          <a:prstGeom prst="rect">
            <a:avLst/>
          </a:prstGeom>
          <a:noFill/>
          <a:ln w="9525">
            <a:noFill/>
          </a:ln>
        </p:spPr>
      </p:pic>
      <p:sp>
        <p:nvSpPr>
          <p:cNvPr id="54280" name="Text Box 9"/>
          <p:cNvSpPr txBox="1"/>
          <p:nvPr/>
        </p:nvSpPr>
        <p:spPr>
          <a:xfrm>
            <a:off x="6096000" y="3581400"/>
            <a:ext cx="1828800" cy="366713"/>
          </a:xfrm>
          <a:prstGeom prst="rect">
            <a:avLst/>
          </a:prstGeom>
          <a:noFill/>
          <a:ln w="9525">
            <a:noFill/>
          </a:ln>
        </p:spPr>
        <p:txBody>
          <a:bodyPr anchor="t" anchorCtr="0">
            <a:spAutoFit/>
          </a:bodyPr>
          <a:p>
            <a:pPr>
              <a:spcBef>
                <a:spcPct val="50000"/>
              </a:spcBef>
            </a:pPr>
            <a:r>
              <a:rPr lang="zh-CN" altLang="en-US" dirty="0">
                <a:latin typeface="Arial" panose="020B0604020202020204" pitchFamily="34" charset="0"/>
                <a:ea typeface="宋体" panose="02010600030101010101" pitchFamily="2" charset="-122"/>
              </a:rPr>
              <a:t>图象记录仪</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5297" name="Picture 4" descr="20080925143053693"/>
          <p:cNvPicPr>
            <a:picLocks noChangeAspect="1"/>
          </p:cNvPicPr>
          <p:nvPr/>
        </p:nvPicPr>
        <p:blipFill>
          <a:blip r:embed="rId1"/>
          <a:stretch>
            <a:fillRect/>
          </a:stretch>
        </p:blipFill>
        <p:spPr>
          <a:xfrm>
            <a:off x="0" y="1524000"/>
            <a:ext cx="2895600" cy="4143375"/>
          </a:xfrm>
          <a:prstGeom prst="rect">
            <a:avLst/>
          </a:prstGeom>
          <a:noFill/>
          <a:ln w="9525">
            <a:noFill/>
          </a:ln>
        </p:spPr>
      </p:pic>
      <p:sp>
        <p:nvSpPr>
          <p:cNvPr id="55298" name="Rectangle 5"/>
          <p:cNvSpPr/>
          <p:nvPr/>
        </p:nvSpPr>
        <p:spPr>
          <a:xfrm>
            <a:off x="2590800" y="582613"/>
            <a:ext cx="6096000" cy="2563812"/>
          </a:xfrm>
          <a:prstGeom prst="rect">
            <a:avLst/>
          </a:prstGeom>
          <a:noFill/>
          <a:ln w="9525">
            <a:noFill/>
          </a:ln>
        </p:spPr>
        <p:txBody>
          <a:bodyPr anchor="ctr" anchorCtr="0">
            <a:spAutoFit/>
          </a:bodyPr>
          <a:p>
            <a:r>
              <a:rPr lang="en-US" altLang="zh-CN" dirty="0">
                <a:latin typeface="Arial" panose="020B0604020202020204" pitchFamily="34" charset="0"/>
                <a:ea typeface="宋体" panose="02010600030101010101" pitchFamily="2" charset="-122"/>
              </a:rPr>
              <a:t>OMOM</a:t>
            </a:r>
            <a:r>
              <a:rPr lang="zh-CN" altLang="en-US" dirty="0">
                <a:latin typeface="Arial" panose="020B0604020202020204" pitchFamily="34" charset="0"/>
                <a:ea typeface="宋体" panose="02010600030101010101" pitchFamily="2" charset="-122"/>
              </a:rPr>
              <a:t>胶囊内镜的工作原理是：患者像服药一样用水将智能胶囊吞下后，它即随着胃肠肌肉的运动节奏沿着胃→十二指肠→空肠与回肠→结肠→直肠的方向运行，同时对经过的腔段连续摄像，并以数字信号传输图像给病人体外携带的图像记录仪进行存储记录，工作时间达</a:t>
            </a:r>
            <a:r>
              <a:rPr lang="en-US" altLang="zh-CN" dirty="0">
                <a:latin typeface="Arial" panose="020B0604020202020204" pitchFamily="34" charset="0"/>
                <a:ea typeface="宋体" panose="02010600030101010101" pitchFamily="2" charset="-122"/>
              </a:rPr>
              <a:t>6</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8</a:t>
            </a:r>
            <a:r>
              <a:rPr lang="zh-CN" altLang="en-US" dirty="0">
                <a:latin typeface="Arial" panose="020B0604020202020204" pitchFamily="34" charset="0"/>
                <a:ea typeface="宋体" panose="02010600030101010101" pitchFamily="2" charset="-122"/>
              </a:rPr>
              <a:t>小时，在智能胶囊吞服</a:t>
            </a:r>
            <a:r>
              <a:rPr lang="en-US" altLang="zh-CN" dirty="0">
                <a:latin typeface="Arial" panose="020B0604020202020204" pitchFamily="34" charset="0"/>
                <a:ea typeface="宋体" panose="02010600030101010101" pitchFamily="2" charset="-122"/>
              </a:rPr>
              <a:t>8</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72</a:t>
            </a:r>
            <a:r>
              <a:rPr lang="zh-CN" altLang="en-US" dirty="0">
                <a:latin typeface="Arial" panose="020B0604020202020204" pitchFamily="34" charset="0"/>
                <a:ea typeface="宋体" panose="02010600030101010101" pitchFamily="2" charset="-122"/>
              </a:rPr>
              <a:t>小时后就会随粪便排出体外。医生通过影像工作站分析图像记录仪所记录的图像就可以了解病人整个消化道的情况，从而对病情做出诊断。 </a:t>
            </a:r>
            <a:br>
              <a:rPr lang="zh-CN" altLang="en-US" dirty="0">
                <a:latin typeface="Arial" panose="020B0604020202020204" pitchFamily="34" charset="0"/>
                <a:ea typeface="宋体" panose="02010600030101010101" pitchFamily="2" charset="-122"/>
              </a:rPr>
            </a:br>
            <a:endParaRPr lang="zh-CN" altLang="en-US" dirty="0">
              <a:latin typeface="Arial" panose="020B0604020202020204" pitchFamily="34" charset="0"/>
              <a:ea typeface="宋体" panose="02010600030101010101" pitchFamily="2" charset="-122"/>
            </a:endParaRPr>
          </a:p>
        </p:txBody>
      </p:sp>
      <p:sp>
        <p:nvSpPr>
          <p:cNvPr id="55299" name="Text Box 6"/>
          <p:cNvSpPr txBox="1"/>
          <p:nvPr/>
        </p:nvSpPr>
        <p:spPr>
          <a:xfrm>
            <a:off x="381000" y="609600"/>
            <a:ext cx="1600200" cy="366713"/>
          </a:xfrm>
          <a:prstGeom prst="rect">
            <a:avLst/>
          </a:prstGeom>
          <a:noFill/>
          <a:ln w="9525">
            <a:noFill/>
          </a:ln>
        </p:spPr>
        <p:txBody>
          <a:bodyPr anchor="t" anchorCtr="0">
            <a:spAutoFit/>
          </a:bodyPr>
          <a:p>
            <a:pPr>
              <a:spcBef>
                <a:spcPct val="50000"/>
              </a:spcBef>
            </a:pPr>
            <a:r>
              <a:rPr lang="zh-CN" altLang="en-US" b="1" dirty="0">
                <a:latin typeface="Arial" panose="020B0604020202020204" pitchFamily="34" charset="0"/>
                <a:ea typeface="宋体" panose="02010600030101010101" pitchFamily="2" charset="-122"/>
              </a:rPr>
              <a:t>影像工作站</a:t>
            </a:r>
            <a:r>
              <a:rPr lang="zh-CN" altLang="en-US" dirty="0">
                <a:latin typeface="Arial" panose="020B0604020202020204" pitchFamily="34"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55300" name="Text Box 7"/>
          <p:cNvSpPr txBox="1"/>
          <p:nvPr/>
        </p:nvSpPr>
        <p:spPr>
          <a:xfrm>
            <a:off x="2743200" y="3048000"/>
            <a:ext cx="5943600" cy="3113088"/>
          </a:xfrm>
          <a:prstGeom prst="rect">
            <a:avLst/>
          </a:prstGeom>
          <a:noFill/>
          <a:ln w="9525">
            <a:noFill/>
          </a:ln>
        </p:spPr>
        <p:txBody>
          <a:bodyPr anchor="t" anchorCtr="0">
            <a:spAutoFit/>
          </a:bodyPr>
          <a:p>
            <a:r>
              <a:rPr lang="zh-CN" altLang="en-US" dirty="0">
                <a:latin typeface="Arial" panose="020B0604020202020204" pitchFamily="34" charset="0"/>
                <a:ea typeface="宋体" panose="02010600030101010101" pitchFamily="2" charset="-122"/>
              </a:rPr>
              <a:t>优点</a:t>
            </a:r>
            <a:r>
              <a:rPr lang="en-US" altLang="zh-CN"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a:p>
            <a:r>
              <a:rPr lang="zh-CN" altLang="en-US" dirty="0">
                <a:solidFill>
                  <a:srgbClr val="FF3300"/>
                </a:solidFill>
                <a:latin typeface="Arial" panose="020B0604020202020204" pitchFamily="34" charset="0"/>
                <a:ea typeface="宋体" panose="02010600030101010101" pitchFamily="2" charset="-122"/>
              </a:rPr>
              <a:t>操作简单</a:t>
            </a:r>
            <a:r>
              <a:rPr lang="en-US" altLang="zh-CN" dirty="0">
                <a:solidFill>
                  <a:srgbClr val="FF3300"/>
                </a:solidFill>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整个检查仅为吞服胶囊、记录与回放观察三个过程。医生只需在回放观察过程中，通过拍摄到的图片即可对病情做出准确判断。 </a:t>
            </a:r>
            <a:endParaRPr lang="zh-CN" altLang="en-US" dirty="0">
              <a:latin typeface="Arial" panose="020B0604020202020204" pitchFamily="34" charset="0"/>
              <a:ea typeface="宋体" panose="02010600030101010101" pitchFamily="2" charset="-122"/>
            </a:endParaRPr>
          </a:p>
          <a:p>
            <a:r>
              <a:rPr lang="zh-CN" altLang="en-US" dirty="0">
                <a:solidFill>
                  <a:srgbClr val="FF3300"/>
                </a:solidFill>
                <a:latin typeface="Arial" panose="020B0604020202020204" pitchFamily="34" charset="0"/>
                <a:ea typeface="宋体" panose="02010600030101010101" pitchFamily="2" charset="-122"/>
              </a:rPr>
              <a:t>安全卫生</a:t>
            </a:r>
            <a:r>
              <a:rPr lang="en-US" altLang="zh-CN" dirty="0">
                <a:solidFill>
                  <a:srgbClr val="FF3300"/>
                </a:solidFill>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胶囊为一次性使用，避免交叉感染 </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外壳采用不能被消化液腐蚀的医用高分子材料，对人体无毒、无刺激性 </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能够安全排出体外。</a:t>
            </a:r>
            <a:endParaRPr lang="zh-CN" altLang="en-US" dirty="0">
              <a:solidFill>
                <a:srgbClr val="FF3300"/>
              </a:solidFill>
              <a:latin typeface="Arial" panose="020B0604020202020204" pitchFamily="34" charset="0"/>
              <a:ea typeface="宋体" panose="02010600030101010101" pitchFamily="2" charset="-122"/>
            </a:endParaRPr>
          </a:p>
          <a:p>
            <a:r>
              <a:rPr lang="zh-CN" altLang="en-US" dirty="0">
                <a:solidFill>
                  <a:srgbClr val="FF3300"/>
                </a:solidFill>
                <a:latin typeface="Arial" panose="020B0604020202020204" pitchFamily="34" charset="0"/>
                <a:ea typeface="宋体" panose="02010600030101010101" pitchFamily="2" charset="-122"/>
              </a:rPr>
              <a:t>扩展视野</a:t>
            </a:r>
            <a:r>
              <a:rPr lang="en-US" altLang="zh-CN" dirty="0">
                <a:solidFill>
                  <a:srgbClr val="FF3300"/>
                </a:solidFill>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全小肠段真彩色图像清晰微观，突破了小肠检查的盲区，大大提高了消化道疾病诊断检出率。 </a:t>
            </a:r>
            <a:endParaRPr lang="zh-CN" altLang="en-US" dirty="0">
              <a:latin typeface="Arial" panose="020B0604020202020204" pitchFamily="34" charset="0"/>
              <a:ea typeface="宋体" panose="02010600030101010101" pitchFamily="2" charset="-122"/>
            </a:endParaRPr>
          </a:p>
          <a:p>
            <a:r>
              <a:rPr lang="zh-CN" altLang="en-US" dirty="0">
                <a:solidFill>
                  <a:srgbClr val="FF3300"/>
                </a:solidFill>
                <a:latin typeface="Arial" panose="020B0604020202020204" pitchFamily="34" charset="0"/>
                <a:ea typeface="宋体" panose="02010600030101010101" pitchFamily="2" charset="-122"/>
              </a:rPr>
              <a:t>方便自如</a:t>
            </a:r>
            <a:r>
              <a:rPr lang="en-US" altLang="zh-CN" dirty="0">
                <a:solidFill>
                  <a:srgbClr val="FF3300"/>
                </a:solidFill>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患者无须麻醉、无须住院，行动自由，不耽误正常的工作和生活。 </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321" name="内容占位符 5"/>
          <p:cNvPicPr>
            <a:picLocks noGrp="1" noChangeAspect="1"/>
          </p:cNvPicPr>
          <p:nvPr>
            <p:ph idx="1"/>
          </p:nvPr>
        </p:nvPicPr>
        <p:blipFill>
          <a:blip r:embed="rId1"/>
          <a:stretch>
            <a:fillRect/>
          </a:stretch>
        </p:blipFill>
        <p:spPr>
          <a:xfrm>
            <a:off x="1763713" y="1123950"/>
            <a:ext cx="4933950" cy="4878388"/>
          </a:xfrm>
        </p:spPr>
      </p:pic>
      <p:sp>
        <p:nvSpPr>
          <p:cNvPr id="56322" name="文本框 1"/>
          <p:cNvSpPr txBox="1"/>
          <p:nvPr/>
        </p:nvSpPr>
        <p:spPr>
          <a:xfrm>
            <a:off x="4433888" y="6111875"/>
            <a:ext cx="4273550" cy="644525"/>
          </a:xfrm>
          <a:prstGeom prst="rect">
            <a:avLst/>
          </a:prstGeom>
          <a:noFill/>
          <a:ln w="9525">
            <a:noFill/>
          </a:ln>
        </p:spPr>
        <p:txBody>
          <a:bodyPr wrap="none" anchor="t" anchorCtr="0">
            <a:spAutoFit/>
          </a:bodyPr>
          <a:p>
            <a:r>
              <a:rPr lang="zh-CN" altLang="en-US">
                <a:latin typeface="Arial" panose="020B0604020202020204" pitchFamily="34" charset="0"/>
                <a:ea typeface="宋体" panose="02010600030101010101" pitchFamily="2" charset="-122"/>
              </a:rPr>
              <a:t>清华大学微电子学研究所魏少军，</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《集成电路应用》2017年第34卷第4期。</a:t>
            </a:r>
            <a:endParaRPr lang="zh-CN" altLang="en-US">
              <a:latin typeface="Arial" panose="020B0604020202020204" pitchFamily="34" charset="0"/>
              <a:ea typeface="宋体" panose="02010600030101010101" pitchFamily="2" charset="-122"/>
            </a:endParaRPr>
          </a:p>
        </p:txBody>
      </p:sp>
      <p:sp>
        <p:nvSpPr>
          <p:cNvPr id="56323" name="标题 3073"/>
          <p:cNvSpPr>
            <a:spLocks noGrp="1"/>
          </p:cNvSpPr>
          <p:nvPr>
            <p:ph type="title"/>
          </p:nvPr>
        </p:nvSpPr>
        <p:spPr>
          <a:xfrm>
            <a:off x="611188" y="103188"/>
            <a:ext cx="7772400" cy="1470025"/>
          </a:xfrm>
        </p:spPr>
        <p:txBody>
          <a:bodyPr anchor="ctr" anchorCtr="0"/>
          <a:p>
            <a:r>
              <a:rPr lang="zh-CN" altLang="zh-CN">
                <a:sym typeface="宋体" panose="02010600030101010101" pitchFamily="2" charset="-122"/>
              </a:rPr>
              <a:t>二、常见芯片介绍</a:t>
            </a:r>
            <a:endParaRPr lang="zh-CN"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内容占位符 2"/>
          <p:cNvSpPr>
            <a:spLocks noGrp="1"/>
          </p:cNvSpPr>
          <p:nvPr>
            <p:ph idx="1"/>
          </p:nvPr>
        </p:nvSpPr>
        <p:spPr>
          <a:xfrm>
            <a:off x="539750" y="476885"/>
            <a:ext cx="8229600" cy="5694680"/>
          </a:xfrm>
        </p:spPr>
        <p:txBody>
          <a:bodyPr anchor="t" anchorCtr="0"/>
          <a:p>
            <a:pPr marL="0" indent="0">
              <a:buNone/>
            </a:pPr>
            <a:r>
              <a:rPr lang="en-US" altLang="zh-CN" sz="2800" b="1">
                <a:solidFill>
                  <a:srgbClr val="FF0000"/>
                </a:solidFill>
              </a:rPr>
              <a:t>2.1  </a:t>
            </a:r>
            <a:r>
              <a:rPr lang="zh-CN" altLang="en-US" sz="2800" b="1">
                <a:solidFill>
                  <a:srgbClr val="FF0000"/>
                </a:solidFill>
              </a:rPr>
              <a:t>MPU(Microprocessor Unit)</a:t>
            </a:r>
            <a:endParaRPr lang="zh-CN" altLang="en-US" sz="2800" b="1">
              <a:solidFill>
                <a:srgbClr val="FF0000"/>
              </a:solidFill>
            </a:endParaRPr>
          </a:p>
          <a:p>
            <a:pPr marL="0" indent="0">
              <a:buNone/>
            </a:pPr>
            <a:r>
              <a:rPr lang="zh-CN" altLang="en-US" sz="2800" b="1">
                <a:solidFill>
                  <a:srgbClr val="FF0000"/>
                </a:solidFill>
              </a:rPr>
              <a:t>       微处理器</a:t>
            </a:r>
            <a:endParaRPr lang="zh-CN" altLang="en-US" sz="2400"/>
          </a:p>
          <a:p>
            <a:pPr marL="0" indent="0">
              <a:buNone/>
            </a:pPr>
            <a:endParaRPr lang="zh-CN" altLang="en-US" sz="2000"/>
          </a:p>
          <a:p>
            <a:pPr marL="0" indent="0" algn="just">
              <a:lnSpc>
                <a:spcPct val="150000"/>
              </a:lnSpc>
              <a:spcBef>
                <a:spcPts val="0"/>
              </a:spcBef>
              <a:buNone/>
            </a:pPr>
            <a:r>
              <a:rPr lang="zh-CN" altLang="en-US" sz="2000"/>
              <a:t>微机中的中央处理器（CPU </a:t>
            </a:r>
            <a:r>
              <a:rPr lang="en-US" altLang="zh-CN" sz="2000">
                <a:solidFill>
                  <a:srgbClr val="00B0F0"/>
                </a:solidFill>
              </a:rPr>
              <a:t>[</a:t>
            </a:r>
            <a:r>
              <a:rPr lang="zh-CN" altLang="en-US" sz="2000">
                <a:solidFill>
                  <a:srgbClr val="00B0F0"/>
                </a:solidFill>
                <a:sym typeface="宋体" panose="02010600030101010101" pitchFamily="2" charset="-122"/>
              </a:rPr>
              <a:t>Central Processing Unit</a:t>
            </a:r>
            <a:r>
              <a:rPr lang="en-US" altLang="zh-CN" sz="2000">
                <a:solidFill>
                  <a:srgbClr val="00B0F0"/>
                </a:solidFill>
              </a:rPr>
              <a:t>]</a:t>
            </a:r>
            <a:r>
              <a:rPr lang="zh-CN" altLang="en-US" sz="2000"/>
              <a:t>）称为微处理器（MPU），是构成微机的核心部件，也可以说是微机的心脏。它起到控制整个微型计算机工作的作用，产生控制信号对相应的部件进行控制，并执行相应的操作。</a:t>
            </a:r>
            <a:endParaRPr lang="zh-CN" altLang="en-US" sz="2000"/>
          </a:p>
          <a:p>
            <a:pPr marL="0" indent="0" algn="just">
              <a:lnSpc>
                <a:spcPct val="150000"/>
              </a:lnSpc>
              <a:spcBef>
                <a:spcPts val="0"/>
              </a:spcBef>
              <a:buNone/>
            </a:pPr>
            <a:r>
              <a:rPr lang="zh-CN" altLang="en-US" sz="2000"/>
              <a:t>CPU的功能主要是解释计算机指令以及处理计算机软件中的数据。</a:t>
            </a:r>
            <a:endParaRPr lang="zh-CN" altLang="en-US" sz="2000"/>
          </a:p>
          <a:p>
            <a:pPr marL="0" indent="0" algn="just">
              <a:lnSpc>
                <a:spcPct val="150000"/>
              </a:lnSpc>
              <a:spcBef>
                <a:spcPts val="0"/>
              </a:spcBef>
              <a:buNone/>
            </a:pPr>
            <a:r>
              <a:rPr lang="zh-CN" altLang="en-US" sz="2000"/>
              <a:t>主要包括</a:t>
            </a:r>
            <a:r>
              <a:rPr lang="zh-CN" altLang="en-US" sz="2000">
                <a:solidFill>
                  <a:srgbClr val="1D41D5"/>
                </a:solidFill>
              </a:rPr>
              <a:t>运算器</a:t>
            </a:r>
            <a:r>
              <a:rPr lang="zh-CN" altLang="en-US" sz="2000"/>
              <a:t>（算术逻辑运算单元，</a:t>
            </a:r>
            <a:r>
              <a:rPr lang="zh-CN" altLang="en-US" sz="2000">
                <a:solidFill>
                  <a:srgbClr val="1D41D5"/>
                </a:solidFill>
              </a:rPr>
              <a:t>ALU</a:t>
            </a:r>
            <a:r>
              <a:rPr lang="zh-CN" altLang="en-US" sz="2000"/>
              <a:t>，Arithmetic Logic Unit）和</a:t>
            </a:r>
            <a:r>
              <a:rPr lang="zh-CN" altLang="en-US" sz="2000">
                <a:solidFill>
                  <a:srgbClr val="1D41D5"/>
                </a:solidFill>
              </a:rPr>
              <a:t>高速缓冲存储器（Cache）</a:t>
            </a:r>
            <a:r>
              <a:rPr lang="zh-CN" altLang="en-US" sz="2000"/>
              <a:t>及实现它们之间联系的数据（Data）、控制及状态的</a:t>
            </a:r>
            <a:r>
              <a:rPr lang="zh-CN" altLang="en-US" sz="2000">
                <a:solidFill>
                  <a:srgbClr val="1D41D5"/>
                </a:solidFill>
              </a:rPr>
              <a:t>总线（Bus）</a:t>
            </a:r>
            <a:r>
              <a:rPr lang="zh-CN" altLang="en-US" sz="2000"/>
              <a:t>。它与内部存储器（Memory）和输入/输出（I/O）设备合称为电子计算机三大核心部件。</a:t>
            </a:r>
            <a:endParaRPr lang="zh-CN" altLang="en-US" sz="2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内容占位符 2"/>
          <p:cNvSpPr>
            <a:spLocks noGrp="1"/>
          </p:cNvSpPr>
          <p:nvPr>
            <p:ph idx="1"/>
          </p:nvPr>
        </p:nvSpPr>
        <p:spPr>
          <a:xfrm>
            <a:off x="1619885" y="1412875"/>
            <a:ext cx="5929630" cy="3597275"/>
          </a:xfrm>
        </p:spPr>
        <p:txBody>
          <a:bodyPr anchor="t" anchorCtr="0"/>
          <a:p>
            <a:pPr>
              <a:lnSpc>
                <a:spcPct val="150000"/>
              </a:lnSpc>
              <a:spcBef>
                <a:spcPct val="0"/>
              </a:spcBef>
            </a:pPr>
            <a:r>
              <a:rPr lang="zh-CN" altLang="en-US" sz="2000"/>
              <a:t>计算机的发展主要表现在其核心部件——</a:t>
            </a:r>
            <a:r>
              <a:rPr lang="en-US" altLang="zh-CN" sz="2000"/>
              <a:t>MPU</a:t>
            </a:r>
            <a:r>
              <a:rPr lang="zh-CN" altLang="en-US" sz="2000"/>
              <a:t>的发展上，每当一款新型的微处理器出现时，就会带动计算机系统的其他部件的相应发展，如计算机体系结构的进一步优化，存储器存取容量的不断增大、存取速度的不断提高，外围设备的不断改进以及新设备的不断出现等。</a:t>
            </a:r>
            <a:endParaRPr lang="zh-CN" altLang="en-US" sz="20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内容占位符 2"/>
          <p:cNvSpPr>
            <a:spLocks noGrp="1"/>
          </p:cNvSpPr>
          <p:nvPr>
            <p:ph idx="1"/>
          </p:nvPr>
        </p:nvSpPr>
        <p:spPr>
          <a:xfrm>
            <a:off x="707390" y="954405"/>
            <a:ext cx="7670800" cy="4566920"/>
          </a:xfrm>
        </p:spPr>
        <p:txBody>
          <a:bodyPr anchor="t" anchorCtr="0"/>
          <a:p>
            <a:pPr marL="0" indent="0" algn="just">
              <a:lnSpc>
                <a:spcPct val="150000"/>
              </a:lnSpc>
              <a:spcBef>
                <a:spcPts val="0"/>
              </a:spcBef>
              <a:buNone/>
            </a:pPr>
            <a:r>
              <a:rPr lang="zh-CN" altLang="en-US" sz="2000"/>
              <a:t>根据微处理器的字长和功能，可将其发展划分为以下六个阶段：</a:t>
            </a:r>
            <a:endParaRPr lang="zh-CN" altLang="en-US" sz="2000"/>
          </a:p>
          <a:p>
            <a:pPr algn="just">
              <a:lnSpc>
                <a:spcPct val="150000"/>
              </a:lnSpc>
              <a:spcBef>
                <a:spcPts val="0"/>
              </a:spcBef>
            </a:pPr>
            <a:r>
              <a:rPr lang="zh-CN" altLang="en-US" sz="2000"/>
              <a:t>第1阶段（1971——1973年）是4位和8位低档微处理器时代，通常称为第1代，其典型产品是Intel4004和Intel8008微处理器</a:t>
            </a:r>
            <a:endParaRPr lang="zh-CN" altLang="en-US" sz="2000"/>
          </a:p>
          <a:p>
            <a:pPr algn="just">
              <a:lnSpc>
                <a:spcPct val="150000"/>
              </a:lnSpc>
              <a:spcBef>
                <a:spcPts val="0"/>
              </a:spcBef>
            </a:pPr>
            <a:r>
              <a:rPr lang="zh-CN" altLang="en-US" sz="2000"/>
              <a:t>第2阶段（1974——1977年）是8位中高档微处理器时代，通常称为第2代，其典型产品是Intel8080/8085、Motorola公司、Zilog公司的Z80等。</a:t>
            </a:r>
            <a:endParaRPr lang="zh-CN" altLang="en-US" sz="2000"/>
          </a:p>
          <a:p>
            <a:pPr algn="just">
              <a:lnSpc>
                <a:spcPct val="150000"/>
              </a:lnSpc>
              <a:spcBef>
                <a:spcPts val="0"/>
              </a:spcBef>
            </a:pPr>
            <a:r>
              <a:rPr lang="zh-CN" altLang="en-US" sz="2000"/>
              <a:t>第3阶段（1978——1984年）是16位微处理器时代，通常称为第3代，其典型产品是Intel公司的8086/8088，Motorola公司的M68000，Zilog公司的Z8000等微处理器。</a:t>
            </a:r>
            <a:endParaRPr lang="zh-CN" altLang="en-US"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内容占位符 2"/>
          <p:cNvSpPr>
            <a:spLocks noGrp="1"/>
          </p:cNvSpPr>
          <p:nvPr>
            <p:ph idx="1"/>
          </p:nvPr>
        </p:nvSpPr>
        <p:spPr>
          <a:xfrm>
            <a:off x="611188" y="1268413"/>
            <a:ext cx="7837487" cy="4883150"/>
          </a:xfrm>
        </p:spPr>
        <p:txBody>
          <a:bodyPr anchor="t" anchorCtr="0"/>
          <a:p>
            <a:pPr marL="0" indent="0" algn="just">
              <a:lnSpc>
                <a:spcPct val="150000"/>
              </a:lnSpc>
              <a:spcBef>
                <a:spcPct val="0"/>
              </a:spcBef>
              <a:buNone/>
            </a:pPr>
            <a:r>
              <a:rPr lang="zh-CN" altLang="en-US" sz="2000"/>
              <a:t>微电子技术是在传统的电子技术基础上发展起来的。之所以称之为“微电子”，顾名思义就是由于它是在微小的范畴内的一种先进技术，其特征是“</a:t>
            </a:r>
            <a:r>
              <a:rPr lang="zh-CN" altLang="en-US" sz="2000">
                <a:solidFill>
                  <a:srgbClr val="FF0000"/>
                </a:solidFill>
              </a:rPr>
              <a:t>四微</a:t>
            </a:r>
            <a:r>
              <a:rPr lang="zh-CN" altLang="en-US" sz="2000"/>
              <a:t>”：</a:t>
            </a:r>
            <a:endParaRPr lang="zh-CN" altLang="en-US" sz="2000"/>
          </a:p>
          <a:p>
            <a:pPr marL="0" indent="0" algn="just">
              <a:lnSpc>
                <a:spcPct val="150000"/>
              </a:lnSpc>
              <a:spcBef>
                <a:spcPct val="0"/>
              </a:spcBef>
              <a:buNone/>
            </a:pPr>
            <a:r>
              <a:rPr lang="zh-CN" altLang="en-US" sz="2000"/>
              <a:t>①它对信号的</a:t>
            </a:r>
            <a:r>
              <a:rPr lang="zh-CN" altLang="en-US" sz="2000">
                <a:solidFill>
                  <a:srgbClr val="0000FF"/>
                </a:solidFill>
              </a:rPr>
              <a:t>加工处理</a:t>
            </a:r>
            <a:r>
              <a:rPr lang="zh-CN" altLang="en-US" sz="2000"/>
              <a:t>是在一种固体内的</a:t>
            </a:r>
            <a:r>
              <a:rPr lang="zh-CN" altLang="en-US" sz="2000">
                <a:solidFill>
                  <a:srgbClr val="FF0000"/>
                </a:solidFill>
              </a:rPr>
              <a:t>微观电子运动</a:t>
            </a:r>
            <a:r>
              <a:rPr lang="zh-CN" altLang="en-US" sz="2000"/>
              <a:t>中实现的；</a:t>
            </a:r>
            <a:endParaRPr lang="zh-CN" altLang="en-US" sz="2000"/>
          </a:p>
          <a:p>
            <a:pPr marL="0" indent="0" algn="just">
              <a:lnSpc>
                <a:spcPct val="150000"/>
              </a:lnSpc>
              <a:spcBef>
                <a:spcPct val="0"/>
              </a:spcBef>
              <a:buNone/>
            </a:pPr>
            <a:r>
              <a:rPr lang="zh-CN" altLang="en-US" sz="2000"/>
              <a:t>②它的</a:t>
            </a:r>
            <a:r>
              <a:rPr lang="zh-CN" altLang="en-US" sz="2000">
                <a:solidFill>
                  <a:srgbClr val="0000FF"/>
                </a:solidFill>
              </a:rPr>
              <a:t>工作范围</a:t>
            </a:r>
            <a:r>
              <a:rPr lang="zh-CN" altLang="en-US" sz="2000"/>
              <a:t>是固体的</a:t>
            </a:r>
            <a:r>
              <a:rPr lang="zh-CN" altLang="en-US" sz="2000">
                <a:solidFill>
                  <a:srgbClr val="FF0000"/>
                </a:solidFill>
              </a:rPr>
              <a:t>晶格级微区</a:t>
            </a:r>
            <a:r>
              <a:rPr lang="zh-CN" altLang="en-US" sz="2000"/>
              <a:t>；</a:t>
            </a:r>
            <a:endParaRPr lang="zh-CN" altLang="en-US" sz="2000"/>
          </a:p>
          <a:p>
            <a:pPr marL="0" indent="0" algn="just">
              <a:lnSpc>
                <a:spcPct val="150000"/>
              </a:lnSpc>
              <a:spcBef>
                <a:spcPct val="0"/>
              </a:spcBef>
              <a:buNone/>
            </a:pPr>
            <a:r>
              <a:rPr lang="zh-CN" altLang="en-US" sz="2000"/>
              <a:t>③对</a:t>
            </a:r>
            <a:r>
              <a:rPr lang="zh-CN" altLang="en-US" sz="2000">
                <a:solidFill>
                  <a:srgbClr val="0000FF"/>
                </a:solidFill>
              </a:rPr>
              <a:t>信号的传递交换</a:t>
            </a:r>
            <a:r>
              <a:rPr lang="zh-CN" altLang="en-US" sz="2000"/>
              <a:t>只在</a:t>
            </a:r>
            <a:r>
              <a:rPr lang="zh-CN" altLang="en-US" sz="2000">
                <a:solidFill>
                  <a:srgbClr val="FF0000"/>
                </a:solidFill>
              </a:rPr>
              <a:t>极微小的尺度</a:t>
            </a:r>
            <a:r>
              <a:rPr lang="zh-CN" altLang="en-US" sz="2000"/>
              <a:t>内进行；</a:t>
            </a:r>
            <a:endParaRPr lang="zh-CN" altLang="en-US" sz="2000"/>
          </a:p>
          <a:p>
            <a:pPr marL="0" indent="0" algn="just">
              <a:lnSpc>
                <a:spcPct val="150000"/>
              </a:lnSpc>
              <a:spcBef>
                <a:spcPct val="0"/>
              </a:spcBef>
              <a:buNone/>
            </a:pPr>
            <a:r>
              <a:rPr lang="zh-CN" altLang="en-US" sz="2000"/>
              <a:t>④它的容积很大，可以把一个电子功能部件，甚至一个子系统集成在一个</a:t>
            </a:r>
            <a:r>
              <a:rPr lang="zh-CN" altLang="en-US" sz="2000">
                <a:solidFill>
                  <a:srgbClr val="FF0000"/>
                </a:solidFill>
              </a:rPr>
              <a:t>微型</a:t>
            </a:r>
            <a:r>
              <a:rPr lang="zh-CN" altLang="en-US" sz="2000"/>
              <a:t>芯片上。</a:t>
            </a:r>
            <a:endParaRPr lang="zh-CN" altLang="en-US" sz="2000"/>
          </a:p>
          <a:p>
            <a:pPr marL="0" indent="0" algn="just">
              <a:lnSpc>
                <a:spcPct val="150000"/>
              </a:lnSpc>
              <a:spcBef>
                <a:spcPct val="0"/>
              </a:spcBef>
              <a:buNone/>
            </a:pPr>
            <a:r>
              <a:rPr lang="zh-CN" altLang="en-US" sz="2000"/>
              <a:t>总之，微电子技术是指在几乎肉眼看不见的范围内进行工作的一种独特而神奇的特种技术。</a:t>
            </a:r>
            <a:endParaRPr lang="zh-CN" altLang="en-US" sz="2000"/>
          </a:p>
        </p:txBody>
      </p:sp>
      <p:pic>
        <p:nvPicPr>
          <p:cNvPr id="12290" name="图片 2"/>
          <p:cNvPicPr>
            <a:picLocks noChangeAspect="1"/>
          </p:cNvPicPr>
          <p:nvPr/>
        </p:nvPicPr>
        <p:blipFill>
          <a:blip r:embed="rId1"/>
          <a:stretch>
            <a:fillRect/>
          </a:stretch>
        </p:blipFill>
        <p:spPr>
          <a:xfrm>
            <a:off x="1042988" y="115888"/>
            <a:ext cx="2586037" cy="1169987"/>
          </a:xfrm>
          <a:prstGeom prst="rect">
            <a:avLst/>
          </a:prstGeom>
          <a:noFill/>
          <a:ln w="9525">
            <a:noFill/>
          </a:ln>
        </p:spPr>
      </p:pic>
      <p:pic>
        <p:nvPicPr>
          <p:cNvPr id="12291" name="图片 1"/>
          <p:cNvPicPr>
            <a:picLocks noChangeAspect="1"/>
          </p:cNvPicPr>
          <p:nvPr/>
        </p:nvPicPr>
        <p:blipFill>
          <a:blip r:embed="rId2"/>
          <a:stretch>
            <a:fillRect/>
          </a:stretch>
        </p:blipFill>
        <p:spPr>
          <a:xfrm>
            <a:off x="4860925" y="115888"/>
            <a:ext cx="1979613" cy="1169987"/>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内容占位符 2"/>
          <p:cNvSpPr>
            <a:spLocks noGrp="1"/>
          </p:cNvSpPr>
          <p:nvPr>
            <p:ph idx="1"/>
          </p:nvPr>
        </p:nvSpPr>
        <p:spPr>
          <a:xfrm>
            <a:off x="457200" y="1201738"/>
            <a:ext cx="8229600" cy="4924425"/>
          </a:xfrm>
        </p:spPr>
        <p:txBody>
          <a:bodyPr anchor="t" anchorCtr="0"/>
          <a:p>
            <a:pPr algn="just">
              <a:lnSpc>
                <a:spcPct val="150000"/>
              </a:lnSpc>
              <a:spcBef>
                <a:spcPts val="0"/>
              </a:spcBef>
            </a:pPr>
            <a:r>
              <a:rPr lang="zh-CN" altLang="en-US" sz="2000"/>
              <a:t>第4阶段（1985——1992年）是32位微处理器时代，又称为第4代。其典型产品是Intel公司的80386/80486，Motorola公司的M69030/68040等。</a:t>
            </a:r>
            <a:endParaRPr lang="zh-CN" altLang="en-US" sz="2000"/>
          </a:p>
          <a:p>
            <a:pPr algn="just">
              <a:lnSpc>
                <a:spcPct val="150000"/>
              </a:lnSpc>
              <a:spcBef>
                <a:spcPts val="0"/>
              </a:spcBef>
            </a:pPr>
            <a:r>
              <a:rPr lang="zh-CN" altLang="en-US" sz="2000"/>
              <a:t>第5阶段（1993-2005年）是奔腾（pentium）系列微处理器时代，通常称为第5代。典型产品是Intel公司的奔腾系列芯片及与之兼容的AMD的K6、K7系列微处理器芯片</a:t>
            </a:r>
            <a:endParaRPr lang="zh-CN" altLang="en-US" sz="2000"/>
          </a:p>
          <a:p>
            <a:pPr algn="just">
              <a:lnSpc>
                <a:spcPct val="150000"/>
              </a:lnSpc>
              <a:spcBef>
                <a:spcPts val="0"/>
              </a:spcBef>
            </a:pPr>
            <a:r>
              <a:rPr lang="zh-CN" altLang="en-US" sz="2000"/>
              <a:t>第6阶段（2005年至今）是酷睿（core）系列微处理器时代，通常称为第6代。“酷睿”是一款领先节能的新型微架构，设计的出发点是提供卓然出众的性能和能效，提高每瓦特性能，也就是所谓的能效比。</a:t>
            </a:r>
            <a:endParaRPr lang="zh-CN" altLang="en-US" sz="20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179388" y="549275"/>
            <a:ext cx="8566150" cy="4124325"/>
          </a:xfrm>
        </p:spPr>
        <p:txBody>
          <a:bodyPr/>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龙芯是中国科学院计算所自主研发的通用CPU，采用自主</a:t>
            </a:r>
            <a:r>
              <a:rPr kumimoji="0" lang="zh-CN" altLang="en-US" sz="2000" b="0" i="0" u="none" strike="noStrike" kern="1200" cap="none" spc="0" normalizeH="0" baseline="0" noProof="1">
                <a:solidFill>
                  <a:srgbClr val="FF0000"/>
                </a:solidFill>
                <a:latin typeface="+mn-lt"/>
                <a:ea typeface="+mn-ea"/>
                <a:cs typeface="+mn-cs"/>
              </a:rPr>
              <a:t>LoongISA指令系统</a:t>
            </a:r>
            <a:r>
              <a:rPr kumimoji="0" lang="zh-CN" altLang="en-US" sz="2000" b="0" i="0" u="none" strike="noStrike" kern="1200" cap="none" spc="0" normalizeH="0" baseline="0" noProof="1">
                <a:solidFill>
                  <a:schemeClr val="tx1"/>
                </a:solidFill>
                <a:latin typeface="+mn-lt"/>
                <a:ea typeface="+mn-ea"/>
                <a:cs typeface="+mn-cs"/>
              </a:rPr>
              <a:t>，兼容MIPS指令 </a:t>
            </a:r>
            <a:r>
              <a:rPr kumimoji="0" lang="zh-CN" altLang="en-US" sz="2000" b="0" i="0" u="none" strike="noStrike" kern="1200" cap="none" spc="0" normalizeH="0" baseline="0" noProof="1">
                <a:solidFill>
                  <a:schemeClr val="tx1"/>
                </a:solidFill>
                <a:latin typeface="+mn-lt"/>
                <a:ea typeface="+mn-ea"/>
                <a:cs typeface="+mn-cs"/>
              </a:rPr>
              <a:t>。</a:t>
            </a:r>
            <a:endParaRPr kumimoji="0" lang="zh-CN" altLang="en-US" sz="2000" b="0" i="0" u="none" strike="noStrike" kern="1200" cap="none" spc="0" normalizeH="0" baseline="0" noProof="1">
              <a:solidFill>
                <a:schemeClr val="tx1"/>
              </a:solidFill>
              <a:latin typeface="+mn-lt"/>
              <a:ea typeface="+mn-ea"/>
              <a:cs typeface="+mn-cs"/>
            </a:endParaRPr>
          </a:p>
          <a:p>
            <a:pPr marL="342900" marR="0" indent="0" algn="l" defTabSz="914400" rtl="0" eaLnBrk="1" fontAlgn="base" latinLnBrk="0" hangingPunct="1">
              <a:lnSpc>
                <a:spcPct val="150000"/>
              </a:lnSpc>
              <a:spcBef>
                <a:spcPts val="0"/>
              </a:spcBef>
              <a:spcAft>
                <a:spcPct val="0"/>
              </a:spcAft>
              <a:buClrTx/>
              <a:buSzTx/>
              <a:buFontTx/>
              <a:buChar char="•"/>
            </a:pPr>
            <a:r>
              <a:rPr kumimoji="0" lang="zh-CN" altLang="en-US" sz="2000" b="0" i="0" u="none" strike="noStrike" kern="1200" cap="none" spc="0" normalizeH="0" baseline="0" noProof="1">
                <a:solidFill>
                  <a:schemeClr val="tx1"/>
                </a:solidFill>
                <a:latin typeface="+mn-lt"/>
                <a:ea typeface="+mn-ea"/>
                <a:cs typeface="+mn-cs"/>
              </a:rPr>
              <a:t>龙芯1号的频率为266MHz，最早在2002年开始使用。</a:t>
            </a:r>
            <a:endParaRPr kumimoji="0" lang="zh-CN" altLang="en-US" sz="2000" b="0" i="0" u="none" strike="noStrike" kern="1200" cap="none" spc="0" normalizeH="0" baseline="0" noProof="1">
              <a:solidFill>
                <a:schemeClr val="tx1"/>
              </a:solidFill>
              <a:latin typeface="+mn-lt"/>
              <a:ea typeface="+mn-ea"/>
              <a:cs typeface="+mn-cs"/>
            </a:endParaRPr>
          </a:p>
          <a:p>
            <a:pPr marL="342900" marR="0" indent="0" algn="l" defTabSz="914400" rtl="0" eaLnBrk="1" fontAlgn="base" latinLnBrk="0" hangingPunct="1">
              <a:lnSpc>
                <a:spcPct val="150000"/>
              </a:lnSpc>
              <a:spcBef>
                <a:spcPts val="0"/>
              </a:spcBef>
              <a:spcAft>
                <a:spcPct val="0"/>
              </a:spcAft>
              <a:buClrTx/>
              <a:buSzTx/>
              <a:buFontTx/>
              <a:buChar char="•"/>
            </a:pPr>
            <a:r>
              <a:rPr kumimoji="0" lang="zh-CN" altLang="en-US" sz="2000" b="0" i="0" u="none" strike="noStrike" kern="1200" cap="none" spc="0" normalizeH="0" baseline="0" noProof="1">
                <a:solidFill>
                  <a:schemeClr val="tx1"/>
                </a:solidFill>
                <a:latin typeface="+mn-lt"/>
                <a:ea typeface="+mn-ea"/>
                <a:cs typeface="+mn-cs"/>
              </a:rPr>
              <a:t>龙芯2号的频率最高为1GHz。</a:t>
            </a:r>
            <a:endParaRPr kumimoji="0" lang="zh-CN" altLang="en-US" sz="2000" b="0" i="0" u="none" strike="noStrike" kern="1200" cap="none" spc="0" normalizeH="0" baseline="0" noProof="1">
              <a:solidFill>
                <a:schemeClr val="tx1"/>
              </a:solidFill>
              <a:latin typeface="+mn-lt"/>
              <a:ea typeface="+mn-ea"/>
              <a:cs typeface="+mn-cs"/>
            </a:endParaRPr>
          </a:p>
          <a:p>
            <a:pPr marL="342900" marR="0" indent="0" algn="l" defTabSz="914400" rtl="0" eaLnBrk="1" fontAlgn="base" latinLnBrk="0" hangingPunct="1">
              <a:lnSpc>
                <a:spcPct val="150000"/>
              </a:lnSpc>
              <a:spcBef>
                <a:spcPts val="0"/>
              </a:spcBef>
              <a:spcAft>
                <a:spcPct val="0"/>
              </a:spcAft>
              <a:buClrTx/>
              <a:buSzTx/>
              <a:buFontTx/>
              <a:buChar char="•"/>
            </a:pPr>
            <a:r>
              <a:rPr kumimoji="0" lang="zh-CN" altLang="en-US" sz="2000" b="0" i="0" u="none" strike="noStrike" kern="1200" cap="none" spc="0" normalizeH="0" baseline="0" noProof="1">
                <a:solidFill>
                  <a:schemeClr val="tx1"/>
                </a:solidFill>
                <a:latin typeface="+mn-lt"/>
                <a:ea typeface="+mn-ea"/>
                <a:cs typeface="+mn-cs"/>
              </a:rPr>
              <a:t>龙芯3A5000处理器发布，首次落地LoongArch指令集，性能逼近国际主流水平，标志着自主研发CPU的性能完全可以超过引进技术。</a:t>
            </a:r>
            <a:endParaRPr kumimoji="0" lang="zh-CN" altLang="en-US" sz="2000" b="0" i="0" u="none" strike="noStrike" kern="1200" cap="none" spc="0" normalizeH="0" baseline="0" noProof="1">
              <a:solidFill>
                <a:schemeClr val="tx1"/>
              </a:solidFill>
              <a:latin typeface="+mn-lt"/>
              <a:ea typeface="+mn-ea"/>
              <a:cs typeface="+mn-cs"/>
            </a:endParaRPr>
          </a:p>
          <a:p>
            <a:pPr marL="342900" marR="0" indent="0" algn="l" defTabSz="914400" rtl="0" eaLnBrk="1" fontAlgn="base" latinLnBrk="0" hangingPunct="1">
              <a:lnSpc>
                <a:spcPct val="150000"/>
              </a:lnSpc>
              <a:spcBef>
                <a:spcPts val="0"/>
              </a:spcBef>
              <a:spcAft>
                <a:spcPct val="0"/>
              </a:spcAft>
              <a:buClrTx/>
              <a:buSzTx/>
              <a:buFontTx/>
              <a:buChar char="•"/>
            </a:pPr>
            <a:r>
              <a:rPr kumimoji="0" lang="zh-CN" altLang="en-US" sz="2000" b="0" i="0" u="none" strike="noStrike" kern="1200" cap="none" spc="0" normalizeH="0" baseline="0" noProof="1">
                <a:solidFill>
                  <a:schemeClr val="tx1"/>
                </a:solidFill>
                <a:latin typeface="+mn-lt"/>
                <a:ea typeface="+mn-ea"/>
                <a:cs typeface="+mn-cs"/>
              </a:rPr>
              <a:t>龙芯3C5000L处理器采用四核、四Die封装，单片最多16核心，典型支持2-4路互联，整机最多64核心，SPEC CPU2006性能分值大于900分，达到中高端主流服务器水平，而且相比上代龙芯3B4000提升了至少7-8倍，可全面满足云计算、数据中心的性能需求。</a:t>
            </a:r>
            <a:endParaRPr kumimoji="0" lang="zh-CN" altLang="en-US" sz="2000" b="0" i="0" u="none" strike="noStrike" kern="1200" cap="none" spc="0" normalizeH="0" baseline="0" noProof="1">
              <a:solidFill>
                <a:schemeClr val="tx1"/>
              </a:solidFill>
              <a:latin typeface="+mn-lt"/>
              <a:ea typeface="+mn-ea"/>
              <a:cs typeface="+mn-cs"/>
            </a:endParaRPr>
          </a:p>
        </p:txBody>
      </p:sp>
      <p:pic>
        <p:nvPicPr>
          <p:cNvPr id="61442" name="内容占位符 3"/>
          <p:cNvPicPr>
            <a:picLocks noGrp="1" noChangeAspect="1"/>
          </p:cNvPicPr>
          <p:nvPr>
            <p:ph sz="half" idx="2"/>
          </p:nvPr>
        </p:nvPicPr>
        <p:blipFill>
          <a:blip r:embed="rId1"/>
          <a:stretch>
            <a:fillRect/>
          </a:stretch>
        </p:blipFill>
        <p:spPr>
          <a:xfrm>
            <a:off x="6588125" y="4868863"/>
            <a:ext cx="1997075" cy="1498600"/>
          </a:xfrm>
        </p:spPr>
      </p:pic>
      <p:sp>
        <p:nvSpPr>
          <p:cNvPr id="61443" name="文本框 1"/>
          <p:cNvSpPr txBox="1"/>
          <p:nvPr/>
        </p:nvSpPr>
        <p:spPr>
          <a:xfrm>
            <a:off x="323850" y="5661025"/>
            <a:ext cx="5719763" cy="368300"/>
          </a:xfrm>
          <a:prstGeom prst="rect">
            <a:avLst/>
          </a:prstGeom>
          <a:noFill/>
          <a:ln w="9525">
            <a:noFill/>
          </a:ln>
        </p:spPr>
        <p:txBody>
          <a:bodyPr wrap="none" anchor="t" anchorCtr="0">
            <a:spAutoFit/>
          </a:bodyPr>
          <a:p>
            <a:r>
              <a:rPr lang="zh-CN" altLang="en-US">
                <a:solidFill>
                  <a:srgbClr val="FF0000"/>
                </a:solidFill>
                <a:latin typeface="Arial" panose="020B0604020202020204" pitchFamily="34" charset="0"/>
                <a:ea typeface="宋体" panose="02010600030101010101" pitchFamily="2" charset="-122"/>
                <a:sym typeface="宋体" panose="02010600030101010101" pitchFamily="2" charset="-122"/>
              </a:rPr>
              <a:t>思政：</a:t>
            </a:r>
            <a:r>
              <a:rPr lang="zh-CN" altLang="zh-CN">
                <a:solidFill>
                  <a:srgbClr val="FF0000"/>
                </a:solidFill>
                <a:latin typeface="Arial" panose="020B0604020202020204" pitchFamily="34" charset="0"/>
                <a:ea typeface="宋体" panose="02010600030101010101" pitchFamily="2" charset="-122"/>
                <a:sym typeface="宋体" panose="02010600030101010101" pitchFamily="2" charset="-122"/>
              </a:rPr>
              <a:t>龙芯</a:t>
            </a:r>
            <a:r>
              <a:rPr lang="en-US" altLang="zh-CN">
                <a:solidFill>
                  <a:srgbClr val="FF0000"/>
                </a:solidFill>
                <a:latin typeface="Arial" panose="020B0604020202020204" pitchFamily="34" charset="0"/>
                <a:ea typeface="宋体" panose="02010600030101010101" pitchFamily="2" charset="-122"/>
                <a:sym typeface="宋体" panose="02010600030101010101" pitchFamily="2" charset="-122"/>
              </a:rPr>
              <a:t>  </a:t>
            </a:r>
            <a:r>
              <a:rPr lang="zh-CN" altLang="en-US">
                <a:solidFill>
                  <a:srgbClr val="FF0000"/>
                </a:solidFill>
                <a:latin typeface="Arial" panose="020B0604020202020204" pitchFamily="34" charset="0"/>
                <a:ea typeface="宋体" panose="02010600030101010101" pitchFamily="2" charset="-122"/>
                <a:sym typeface="宋体" panose="02010600030101010101" pitchFamily="2" charset="-122"/>
              </a:rPr>
              <a:t>国内自主</a:t>
            </a:r>
            <a:r>
              <a:rPr lang="en-US" altLang="zh-CN">
                <a:solidFill>
                  <a:srgbClr val="FF0000"/>
                </a:solidFill>
                <a:latin typeface="Arial" panose="020B0604020202020204" pitchFamily="34" charset="0"/>
                <a:ea typeface="宋体" panose="02010600030101010101" pitchFamily="2" charset="-122"/>
                <a:sym typeface="宋体" panose="02010600030101010101" pitchFamily="2" charset="-122"/>
              </a:rPr>
              <a:t>CPU</a:t>
            </a:r>
            <a:r>
              <a:rPr lang="zh-CN" altLang="en-US">
                <a:solidFill>
                  <a:srgbClr val="FF0000"/>
                </a:solidFill>
                <a:latin typeface="Arial" panose="020B0604020202020204" pitchFamily="34" charset="0"/>
                <a:ea typeface="宋体" panose="02010600030101010101" pitchFamily="2" charset="-122"/>
                <a:sym typeface="宋体" panose="02010600030101010101" pitchFamily="2" charset="-122"/>
              </a:rPr>
              <a:t>的引领者</a:t>
            </a:r>
            <a:r>
              <a:rPr lang="en-US" altLang="zh-CN">
                <a:solidFill>
                  <a:srgbClr val="FF0000"/>
                </a:solidFill>
                <a:latin typeface="Arial" panose="020B0604020202020204" pitchFamily="34" charset="0"/>
                <a:ea typeface="宋体" panose="02010600030101010101" pitchFamily="2" charset="-122"/>
                <a:sym typeface="宋体" panose="02010600030101010101" pitchFamily="2" charset="-122"/>
              </a:rPr>
              <a:t>  </a:t>
            </a:r>
            <a:r>
              <a:rPr lang="zh-CN" altLang="en-US">
                <a:solidFill>
                  <a:srgbClr val="FF0000"/>
                </a:solidFill>
                <a:latin typeface="Arial" panose="020B0604020202020204" pitchFamily="34" charset="0"/>
                <a:ea typeface="宋体" panose="02010600030101010101" pitchFamily="2" charset="-122"/>
                <a:sym typeface="宋体" panose="02010600030101010101" pitchFamily="2" charset="-122"/>
              </a:rPr>
              <a:t>自主生态的构建者</a:t>
            </a:r>
            <a:endParaRPr lang="zh-CN" altLang="en-US">
              <a:solidFill>
                <a:srgbClr val="FF0000"/>
              </a:solidFill>
              <a:latin typeface="Arial" panose="020B0604020202020204" pitchFamily="34" charset="0"/>
              <a:ea typeface="宋体" panose="02010600030101010101" pitchFamily="2" charset="-122"/>
              <a:sym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内容占位符 2"/>
          <p:cNvSpPr>
            <a:spLocks noGrp="1"/>
          </p:cNvSpPr>
          <p:nvPr>
            <p:ph idx="1"/>
          </p:nvPr>
        </p:nvSpPr>
        <p:spPr>
          <a:xfrm>
            <a:off x="662305" y="764540"/>
            <a:ext cx="7819390" cy="4987925"/>
          </a:xfrm>
        </p:spPr>
        <p:txBody>
          <a:bodyPr anchor="t" anchorCtr="0"/>
          <a:p>
            <a:pPr marL="0" indent="0">
              <a:buNone/>
            </a:pPr>
            <a:r>
              <a:rPr lang="en-US" altLang="zh-CN">
                <a:solidFill>
                  <a:srgbClr val="FF0000"/>
                </a:solidFill>
              </a:rPr>
              <a:t>2.2  </a:t>
            </a:r>
            <a:r>
              <a:rPr lang="zh-CN" altLang="en-US">
                <a:solidFill>
                  <a:srgbClr val="FF0000"/>
                </a:solidFill>
              </a:rPr>
              <a:t>MCU(Microcontroller Unit）</a:t>
            </a:r>
            <a:endParaRPr lang="zh-CN" altLang="en-US">
              <a:solidFill>
                <a:srgbClr val="FF0000"/>
              </a:solidFill>
            </a:endParaRPr>
          </a:p>
          <a:p>
            <a:pPr marL="0" indent="0">
              <a:buNone/>
            </a:pPr>
            <a:r>
              <a:rPr lang="zh-CN" altLang="en-US">
                <a:solidFill>
                  <a:srgbClr val="FF0000"/>
                </a:solidFill>
              </a:rPr>
              <a:t>       微控制单元 </a:t>
            </a:r>
            <a:endParaRPr lang="zh-CN" altLang="en-US" sz="2800">
              <a:solidFill>
                <a:srgbClr val="FF0000"/>
              </a:solidFill>
            </a:endParaRPr>
          </a:p>
          <a:p>
            <a:pPr marL="0" indent="0">
              <a:buNone/>
            </a:pPr>
            <a:endParaRPr lang="zh-CN" altLang="en-US" sz="2400"/>
          </a:p>
          <a:p>
            <a:pPr marL="0" indent="0" algn="just">
              <a:lnSpc>
                <a:spcPct val="150000"/>
              </a:lnSpc>
              <a:spcBef>
                <a:spcPct val="0"/>
              </a:spcBef>
              <a:buNone/>
            </a:pPr>
            <a:r>
              <a:rPr lang="zh-CN" altLang="en-US" sz="2000"/>
              <a:t>又称</a:t>
            </a:r>
            <a:r>
              <a:rPr lang="zh-CN" altLang="en-US" sz="2000">
                <a:solidFill>
                  <a:srgbClr val="1D41D5"/>
                </a:solidFill>
              </a:rPr>
              <a:t>单片微型计算机</a:t>
            </a:r>
            <a:r>
              <a:rPr lang="zh-CN" altLang="en-US" sz="2000"/>
              <a:t>(Single Chip Microcomputer )或者</a:t>
            </a:r>
            <a:r>
              <a:rPr lang="zh-CN" altLang="en-US" sz="2000">
                <a:solidFill>
                  <a:srgbClr val="1D41D5"/>
                </a:solidFill>
              </a:rPr>
              <a:t>单片机</a:t>
            </a:r>
            <a:r>
              <a:rPr lang="zh-CN" altLang="en-US" sz="2000"/>
              <a:t>，是把中央处理器(Central Process Unit；CPU)的频率与规格做适当缩减，并将内存(memory)、计数器(Timer)、USB、A/D转换、UART、PLC、DMA等周边接口，甚至LCD驱动电路都</a:t>
            </a:r>
            <a:r>
              <a:rPr lang="zh-CN" altLang="en-US" sz="2000">
                <a:solidFill>
                  <a:srgbClr val="1D41D5"/>
                </a:solidFill>
              </a:rPr>
              <a:t>整合在单一芯片</a:t>
            </a:r>
            <a:r>
              <a:rPr lang="zh-CN" altLang="en-US" sz="2000"/>
              <a:t>上，形成芯片级的计算机，为不同的应用场合做不同组合控制。诸如手机、PC外围、遥控器，至汽车电子、工业上的步进马达、机器手臂的控制等，都可见到MCU的身影。</a:t>
            </a:r>
            <a:endParaRPr lang="zh-CN" altLang="en-US" sz="2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内容占位符 2"/>
          <p:cNvSpPr>
            <a:spLocks noGrp="1"/>
          </p:cNvSpPr>
          <p:nvPr>
            <p:ph idx="1"/>
          </p:nvPr>
        </p:nvSpPr>
        <p:spPr>
          <a:xfrm>
            <a:off x="842645" y="1600200"/>
            <a:ext cx="7620000" cy="3920490"/>
          </a:xfrm>
        </p:spPr>
        <p:txBody>
          <a:bodyPr anchor="t" anchorCtr="0"/>
          <a:p>
            <a:pPr marL="0" indent="0">
              <a:buNone/>
            </a:pPr>
            <a:r>
              <a:rPr lang="en-US" altLang="zh-CN">
                <a:solidFill>
                  <a:srgbClr val="FF0000"/>
                </a:solidFill>
              </a:rPr>
              <a:t>2.3  </a:t>
            </a:r>
            <a:r>
              <a:rPr lang="zh-CN" altLang="en-US">
                <a:solidFill>
                  <a:srgbClr val="FF0000"/>
                </a:solidFill>
              </a:rPr>
              <a:t>FPGA</a:t>
            </a:r>
            <a:r>
              <a:rPr lang="zh-CN" altLang="en-US" sz="1600">
                <a:solidFill>
                  <a:srgbClr val="FF0000"/>
                </a:solidFill>
              </a:rPr>
              <a:t>（Field－Programmable Gate Array）</a:t>
            </a:r>
            <a:endParaRPr lang="zh-CN" altLang="en-US" sz="1600">
              <a:solidFill>
                <a:srgbClr val="FF0000"/>
              </a:solidFill>
            </a:endParaRPr>
          </a:p>
          <a:p>
            <a:pPr marL="0" indent="0">
              <a:buNone/>
            </a:pPr>
            <a:r>
              <a:rPr lang="zh-CN" altLang="en-US" sz="1600">
                <a:solidFill>
                  <a:srgbClr val="FF0000"/>
                </a:solidFill>
              </a:rPr>
              <a:t>            </a:t>
            </a:r>
            <a:r>
              <a:rPr lang="zh-CN" altLang="en-US">
                <a:solidFill>
                  <a:srgbClr val="FF0000"/>
                </a:solidFill>
              </a:rPr>
              <a:t>现场可编程门阵列</a:t>
            </a:r>
            <a:endParaRPr lang="zh-CN" altLang="en-US"/>
          </a:p>
          <a:p>
            <a:pPr marL="0" indent="0">
              <a:buNone/>
            </a:pPr>
            <a:endParaRPr lang="zh-CN" altLang="en-US" sz="2400"/>
          </a:p>
          <a:p>
            <a:pPr marL="0" indent="0" algn="just">
              <a:lnSpc>
                <a:spcPct val="150000"/>
              </a:lnSpc>
              <a:spcBef>
                <a:spcPct val="0"/>
              </a:spcBef>
              <a:buNone/>
            </a:pPr>
            <a:r>
              <a:rPr lang="zh-CN" altLang="en-US" sz="2000"/>
              <a:t>在PAL、GAL、CPLD等可编程器件的基础上进一步发展的产物。它是作为专用集成电路（ASIC）领域中的一种</a:t>
            </a:r>
            <a:r>
              <a:rPr lang="zh-CN" altLang="en-US" sz="2000">
                <a:solidFill>
                  <a:srgbClr val="1D41D5"/>
                </a:solidFill>
              </a:rPr>
              <a:t>半定制</a:t>
            </a:r>
            <a:r>
              <a:rPr lang="zh-CN" altLang="en-US" sz="2000"/>
              <a:t>电路而出现的，既解决了定制电路的不足，又克服了原有可编程器件门电路数有限的缺点。</a:t>
            </a:r>
            <a:endParaRPr lang="zh-CN" altLang="en-US" sz="2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950595" y="965200"/>
            <a:ext cx="7404735" cy="4267200"/>
          </a:xfrm>
        </p:spPr>
        <p:txBody>
          <a:bodyPr/>
          <a:p>
            <a:pPr marL="0" marR="0" indent="0" algn="l" defTabSz="914400" rtl="0" eaLnBrk="1" fontAlgn="base" latinLnBrk="0" hangingPunct="1">
              <a:lnSpc>
                <a:spcPct val="100000"/>
              </a:lnSpc>
              <a:spcBef>
                <a:spcPct val="20000"/>
              </a:spcBef>
              <a:spcAft>
                <a:spcPct val="0"/>
              </a:spcAft>
              <a:buClrTx/>
              <a:buSzTx/>
              <a:buFontTx/>
              <a:buNone/>
            </a:pPr>
            <a:r>
              <a:rPr kumimoji="0" lang="en-US" altLang="zh-CN" sz="3200" b="0" i="0" u="none" strike="noStrike" kern="1200" cap="none" spc="0" normalizeH="0" baseline="0" noProof="1">
                <a:solidFill>
                  <a:srgbClr val="FF0000"/>
                </a:solidFill>
                <a:latin typeface="+mn-lt"/>
                <a:ea typeface="+mn-ea"/>
                <a:cs typeface="+mn-cs"/>
              </a:rPr>
              <a:t>2.4  </a:t>
            </a:r>
            <a:r>
              <a:rPr kumimoji="0" lang="zh-CN" altLang="en-US" sz="3200" b="0" i="0" u="none" strike="noStrike" kern="1200" cap="none" spc="0" normalizeH="0" baseline="0" noProof="1">
                <a:solidFill>
                  <a:srgbClr val="FF0000"/>
                </a:solidFill>
                <a:latin typeface="+mn-lt"/>
                <a:ea typeface="+mn-ea"/>
                <a:cs typeface="+mn-cs"/>
              </a:rPr>
              <a:t>DSP芯片</a:t>
            </a:r>
            <a:endParaRPr kumimoji="0" lang="zh-CN" altLang="en-US" sz="32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32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指能够实现</a:t>
            </a:r>
            <a:r>
              <a:rPr kumimoji="0" lang="zh-CN" altLang="en-US" sz="2000" b="0" i="0" u="none" strike="noStrike" kern="1200" cap="none" spc="0" normalizeH="0" baseline="0" noProof="1">
                <a:solidFill>
                  <a:srgbClr val="1D41D5"/>
                </a:solidFill>
                <a:latin typeface="+mn-lt"/>
                <a:ea typeface="+mn-ea"/>
                <a:cs typeface="+mn-cs"/>
              </a:rPr>
              <a:t>数字信号处理</a:t>
            </a:r>
            <a:r>
              <a:rPr kumimoji="0" lang="zh-CN" altLang="en-US" sz="2000" b="0" i="0" u="none" strike="noStrike" kern="1200" cap="none" spc="0" normalizeH="0" baseline="0" noProof="1">
                <a:solidFill>
                  <a:schemeClr val="tx1"/>
                </a:solidFill>
                <a:latin typeface="+mn-lt"/>
                <a:ea typeface="+mn-ea"/>
                <a:cs typeface="+mn-cs"/>
              </a:rPr>
              <a:t>技术的芯片。</a:t>
            </a:r>
            <a:endParaRPr kumimoji="0" lang="zh-CN" altLang="en-US" sz="2000" b="0" i="0" u="none" strike="noStrike" kern="1200" cap="none" spc="0" normalizeH="0" baseline="0" noProof="1">
              <a:solidFill>
                <a:schemeClr val="tx1"/>
              </a:solidFill>
              <a:latin typeface="+mn-lt"/>
              <a:ea typeface="+mn-ea"/>
              <a:cs typeface="+mn-cs"/>
            </a:endParaRPr>
          </a:p>
          <a:p>
            <a:pPr marL="342900" marR="0" indent="0" algn="l" defTabSz="914400" rtl="0" eaLnBrk="1" fontAlgn="base" latinLnBrk="0" hangingPunct="1">
              <a:lnSpc>
                <a:spcPct val="150000"/>
              </a:lnSpc>
              <a:spcBef>
                <a:spcPts val="0"/>
              </a:spcBef>
              <a:spcAft>
                <a:spcPct val="0"/>
              </a:spcAft>
              <a:buClrTx/>
              <a:buSzTx/>
              <a:buFontTx/>
              <a:buChar char="•"/>
            </a:pP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DSP芯片的内部采用程序和数据分开的哈佛结构，具有专门的硬件乘法器，广泛采用流水线操作，提供特殊的DSP指令，可以用来快速的实现各种数字信号处理算法。</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内容占位符 3"/>
          <p:cNvSpPr>
            <a:spLocks noGrp="1"/>
          </p:cNvSpPr>
          <p:nvPr>
            <p:ph idx="1"/>
          </p:nvPr>
        </p:nvSpPr>
        <p:spPr>
          <a:xfrm>
            <a:off x="1234440" y="1600200"/>
            <a:ext cx="6790690" cy="3272790"/>
          </a:xfrm>
        </p:spPr>
        <p:txBody>
          <a:bodyPr anchor="t" anchorCtr="0"/>
          <a:p>
            <a:pPr marL="0" indent="0">
              <a:buNone/>
            </a:pPr>
            <a:r>
              <a:rPr lang="en-US" altLang="zh-CN" sz="2800">
                <a:solidFill>
                  <a:srgbClr val="FF0000"/>
                </a:solidFill>
              </a:rPr>
              <a:t>2.5  </a:t>
            </a:r>
            <a:r>
              <a:rPr lang="zh-CN" altLang="en-US" sz="2800">
                <a:solidFill>
                  <a:srgbClr val="FF0000"/>
                </a:solidFill>
              </a:rPr>
              <a:t>GPU（Graphics Processing Unit，图形处理器）</a:t>
            </a:r>
            <a:endParaRPr lang="zh-CN" altLang="en-US" sz="2800"/>
          </a:p>
          <a:p>
            <a:pPr marL="0" indent="0">
              <a:buNone/>
            </a:pPr>
            <a:endParaRPr lang="zh-CN" altLang="en-US" sz="2800"/>
          </a:p>
          <a:p>
            <a:pPr marL="0" indent="0">
              <a:lnSpc>
                <a:spcPct val="150000"/>
              </a:lnSpc>
              <a:spcBef>
                <a:spcPct val="0"/>
              </a:spcBef>
              <a:buNone/>
            </a:pPr>
            <a:r>
              <a:rPr lang="zh-CN" altLang="en-US" sz="2000"/>
              <a:t>又称显示核心、视觉处理器、显示芯片</a:t>
            </a:r>
            <a:endParaRPr lang="zh-CN" altLang="en-US" sz="2000"/>
          </a:p>
          <a:p>
            <a:pPr marL="0" indent="0">
              <a:lnSpc>
                <a:spcPct val="150000"/>
              </a:lnSpc>
              <a:spcBef>
                <a:spcPct val="0"/>
              </a:spcBef>
              <a:buNone/>
            </a:pPr>
            <a:endParaRPr lang="zh-CN" altLang="en-US" sz="2000"/>
          </a:p>
          <a:p>
            <a:pPr marL="0" indent="0">
              <a:lnSpc>
                <a:spcPct val="150000"/>
              </a:lnSpc>
              <a:spcBef>
                <a:spcPct val="0"/>
              </a:spcBef>
              <a:buNone/>
            </a:pPr>
            <a:r>
              <a:rPr lang="zh-CN" altLang="en-US" sz="2000"/>
              <a:t>是一种专门在个人电脑、工作站、游戏机和一些移动设备（如平板电脑、智能手机等）上</a:t>
            </a:r>
            <a:r>
              <a:rPr lang="zh-CN" altLang="en-US" sz="2000">
                <a:solidFill>
                  <a:srgbClr val="1D41D5"/>
                </a:solidFill>
              </a:rPr>
              <a:t>图像运算</a:t>
            </a:r>
            <a:r>
              <a:rPr lang="zh-CN" altLang="en-US" sz="2000"/>
              <a:t>工作的微处理器。</a:t>
            </a:r>
            <a:endParaRPr lang="zh-CN" altLang="en-US" sz="20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内容占位符 2"/>
          <p:cNvSpPr>
            <a:spLocks noGrp="1"/>
          </p:cNvSpPr>
          <p:nvPr>
            <p:ph idx="1"/>
          </p:nvPr>
        </p:nvSpPr>
        <p:spPr/>
        <p:txBody>
          <a:bodyPr anchor="t" anchorCtr="0"/>
          <a:p>
            <a:pPr>
              <a:lnSpc>
                <a:spcPct val="150000"/>
              </a:lnSpc>
              <a:spcBef>
                <a:spcPct val="0"/>
              </a:spcBef>
            </a:pPr>
            <a:r>
              <a:rPr lang="zh-CN" altLang="en-US" sz="2000"/>
              <a:t>时下的GPU多数拥有2D或3D图形加速功能。如果CPU想画一个二维图形，只需要发个指令给GPU，如“在坐标位置（x, y）处画个长和宽为a×b大小的长方形”，GPU就可以迅速计算出该图形的所有像素，并在显示器上指定位置画出相应的图形，画完后就通知CPU “我画完了”，然后等待CPU发出下一条图形指令。</a:t>
            </a:r>
            <a:endParaRPr lang="zh-CN" altLang="en-US" sz="2000"/>
          </a:p>
          <a:p>
            <a:pPr>
              <a:lnSpc>
                <a:spcPct val="150000"/>
              </a:lnSpc>
              <a:spcBef>
                <a:spcPct val="0"/>
              </a:spcBef>
            </a:pPr>
            <a:r>
              <a:rPr lang="zh-CN" altLang="en-US" sz="2000"/>
              <a:t>有了GPU，CPU就从图形处理的任务中解放出来，可以执行其他更多的系统任务，这样可以大大提高计算机的整体性能。</a:t>
            </a:r>
            <a:endParaRPr lang="zh-CN" altLang="en-US" sz="20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内容占位符 2"/>
          <p:cNvSpPr>
            <a:spLocks noGrp="1"/>
          </p:cNvSpPr>
          <p:nvPr>
            <p:ph idx="1"/>
          </p:nvPr>
        </p:nvSpPr>
        <p:spPr>
          <a:xfrm>
            <a:off x="1187450" y="1484630"/>
            <a:ext cx="6783070" cy="3397885"/>
          </a:xfrm>
        </p:spPr>
        <p:txBody>
          <a:bodyPr anchor="t" anchorCtr="0"/>
          <a:p>
            <a:pPr>
              <a:lnSpc>
                <a:spcPct val="150000"/>
              </a:lnSpc>
              <a:spcBef>
                <a:spcPct val="0"/>
              </a:spcBef>
            </a:pPr>
            <a:r>
              <a:rPr lang="zh-CN" altLang="en-US" sz="2000"/>
              <a:t>GPU已经不再局限于3D图形处理了，GPU通用计算技术发展已经引起业界不少的关注，事实也证明</a:t>
            </a:r>
            <a:r>
              <a:rPr lang="zh-CN" altLang="en-US" sz="2000">
                <a:solidFill>
                  <a:srgbClr val="1D41D5"/>
                </a:solidFill>
              </a:rPr>
              <a:t>在浮点运算、并行计算等部分计算方面，GPU可以提供数十倍乃至于上百倍于CPU的性能</a:t>
            </a:r>
            <a:r>
              <a:rPr lang="zh-CN" altLang="en-US" sz="2000"/>
              <a:t>，如此强悍的“新星”难免会让CPU厂商老大英特尔为未来而紧张， NVIDIA和英特尔也经常为CPU和GPU谁更重要而展开口水战</a:t>
            </a:r>
            <a:endParaRPr lang="zh-CN" altLang="en-US" sz="20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内容占位符 2"/>
          <p:cNvSpPr>
            <a:spLocks noGrp="1"/>
          </p:cNvSpPr>
          <p:nvPr>
            <p:ph idx="1"/>
          </p:nvPr>
        </p:nvSpPr>
        <p:spPr>
          <a:xfrm>
            <a:off x="1452245" y="1600200"/>
            <a:ext cx="6793865" cy="2662555"/>
          </a:xfrm>
        </p:spPr>
        <p:txBody>
          <a:bodyPr anchor="t"/>
          <a:p>
            <a:pPr marL="0" marR="0" indent="0" algn="l" defTabSz="914400" rtl="0" eaLnBrk="1" fontAlgn="base" latinLnBrk="0" hangingPunct="1">
              <a:lnSpc>
                <a:spcPct val="100000"/>
              </a:lnSpc>
              <a:spcBef>
                <a:spcPct val="20000"/>
              </a:spcBef>
              <a:spcAft>
                <a:spcPct val="0"/>
              </a:spcAft>
              <a:buClrTx/>
              <a:buSzTx/>
              <a:buFontTx/>
              <a:buNone/>
            </a:pPr>
            <a:r>
              <a:rPr kumimoji="0" lang="en-US" altLang="zh-CN" sz="3200" b="0" i="0" u="none" strike="noStrike" kern="1200" cap="none" spc="0" normalizeH="0" baseline="0" noProof="1">
                <a:solidFill>
                  <a:srgbClr val="FF0000"/>
                </a:solidFill>
                <a:latin typeface="+mn-lt"/>
                <a:ea typeface="+mn-ea"/>
                <a:cs typeface="+mn-cs"/>
              </a:rPr>
              <a:t>2.6  </a:t>
            </a:r>
            <a:r>
              <a:rPr kumimoji="0" lang="zh-CN" altLang="en-US" sz="3200" b="0" i="0" u="none" strike="noStrike" kern="1200" cap="none" spc="0" normalizeH="0" baseline="0" noProof="1">
                <a:solidFill>
                  <a:srgbClr val="FF0000"/>
                </a:solidFill>
                <a:latin typeface="+mn-lt"/>
                <a:ea typeface="+mn-ea"/>
                <a:cs typeface="+mn-cs"/>
              </a:rPr>
              <a:t>嵌入式神经网络处理器（NPU）</a:t>
            </a:r>
            <a:endParaRPr kumimoji="0" lang="zh-CN" altLang="en-US" sz="32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32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采用“数据驱动并行计算”的架构，特别擅长处理视频、图像类的海量多媒体数据。</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内容占位符 2"/>
          <p:cNvSpPr>
            <a:spLocks noGrp="1"/>
          </p:cNvSpPr>
          <p:nvPr>
            <p:ph idx="1"/>
          </p:nvPr>
        </p:nvSpPr>
        <p:spPr>
          <a:xfrm>
            <a:off x="1346835" y="1600200"/>
            <a:ext cx="6593205" cy="3598545"/>
          </a:xfrm>
        </p:spPr>
        <p:txBody>
          <a:bodyPr anchor="t" anchorCtr="0"/>
          <a:p>
            <a:pPr marL="0" indent="0">
              <a:buNone/>
            </a:pPr>
            <a:r>
              <a:rPr lang="en-US" altLang="zh-CN">
                <a:solidFill>
                  <a:srgbClr val="FF0000"/>
                </a:solidFill>
              </a:rPr>
              <a:t>2.7  </a:t>
            </a:r>
            <a:r>
              <a:rPr lang="zh-CN" altLang="en-US">
                <a:solidFill>
                  <a:srgbClr val="FF0000"/>
                </a:solidFill>
              </a:rPr>
              <a:t>TPU（Tensor Processing Unit）</a:t>
            </a:r>
            <a:endParaRPr lang="zh-CN" altLang="en-US">
              <a:solidFill>
                <a:srgbClr val="FF0000"/>
              </a:solidFill>
            </a:endParaRPr>
          </a:p>
          <a:p>
            <a:pPr marL="0" indent="0">
              <a:buNone/>
            </a:pPr>
            <a:endParaRPr lang="zh-CN" altLang="en-US" sz="2000"/>
          </a:p>
          <a:p>
            <a:pPr marL="0" indent="0">
              <a:lnSpc>
                <a:spcPct val="150000"/>
              </a:lnSpc>
              <a:spcBef>
                <a:spcPct val="0"/>
              </a:spcBef>
              <a:buNone/>
            </a:pPr>
            <a:r>
              <a:rPr lang="zh-CN" altLang="en-US" sz="2000"/>
              <a:t>张量处理单元  ，是一款为机器学习而定制的芯片，经过了专门深度机器学习方面的训练，它有更高效能。</a:t>
            </a:r>
            <a:endParaRPr lang="zh-CN" altLang="en-US" sz="2000"/>
          </a:p>
          <a:p>
            <a:pPr marL="0" indent="0">
              <a:lnSpc>
                <a:spcPct val="150000"/>
              </a:lnSpc>
              <a:spcBef>
                <a:spcPct val="0"/>
              </a:spcBef>
              <a:buNone/>
            </a:pPr>
            <a:endParaRPr lang="zh-CN" altLang="en-US" sz="2000"/>
          </a:p>
          <a:p>
            <a:pPr marL="0" indent="0">
              <a:lnSpc>
                <a:spcPct val="150000"/>
              </a:lnSpc>
              <a:spcBef>
                <a:spcPct val="0"/>
              </a:spcBef>
              <a:buNone/>
            </a:pPr>
            <a:r>
              <a:rPr lang="zh-CN" altLang="en-US" sz="2000"/>
              <a:t>TPU已秘密使用在谷歌诸多商业项目中超过一年,并参加了与李世石的世纪人机围棋大战。</a:t>
            </a:r>
            <a:endParaRPr lang="zh-CN" altLang="en-US"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E1FCA79-4D16-4322-91CE-01A284975047}"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5"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47460" name="Text Box 4"/>
          <p:cNvSpPr txBox="1"/>
          <p:nvPr/>
        </p:nvSpPr>
        <p:spPr>
          <a:xfrm>
            <a:off x="1047115" y="549275"/>
            <a:ext cx="6821170" cy="3416300"/>
          </a:xfrm>
          <a:prstGeom prst="rect">
            <a:avLst/>
          </a:prstGeom>
          <a:noFill/>
          <a:ln w="9525">
            <a:noFill/>
          </a:ln>
        </p:spPr>
        <p:txBody>
          <a:bodyPr wrap="square" lIns="90000" tIns="46800" rIns="90000" bIns="46800" anchor="t" anchorCtr="0">
            <a:spAutoFit/>
          </a:bodyPr>
          <a:p>
            <a:pPr>
              <a:lnSpc>
                <a:spcPct val="150000"/>
              </a:lnSpc>
            </a:pPr>
            <a:r>
              <a:rPr lang="en-US" altLang="zh-CN" sz="2400" b="1" dirty="0">
                <a:latin typeface="Arial" panose="020B0604020202020204" pitchFamily="34" charset="0"/>
                <a:ea typeface="宋体" panose="02010600030101010101" pitchFamily="2" charset="-122"/>
              </a:rPr>
              <a:t>1.1.2 </a:t>
            </a:r>
            <a:r>
              <a:rPr lang="zh-CN" altLang="en-US" sz="2400" b="1" dirty="0">
                <a:latin typeface="Arial" panose="020B0604020202020204" pitchFamily="34" charset="0"/>
                <a:ea typeface="宋体" panose="02010600030101010101" pitchFamily="2" charset="-122"/>
              </a:rPr>
              <a:t>微电子学的特点： </a:t>
            </a:r>
            <a:endParaRPr lang="zh-CN" altLang="en-US" sz="2400" b="1" dirty="0">
              <a:latin typeface="Arial" panose="020B0604020202020204" pitchFamily="34" charset="0"/>
              <a:ea typeface="宋体" panose="02010600030101010101" pitchFamily="2" charset="-122"/>
            </a:endParaRPr>
          </a:p>
          <a:p>
            <a:pPr>
              <a:lnSpc>
                <a:spcPct val="150000"/>
              </a:lnSpc>
            </a:pPr>
            <a:r>
              <a:rPr lang="zh-CN" altLang="en-US" sz="2000" dirty="0">
                <a:latin typeface="Arial" panose="020B0604020202020204" pitchFamily="34" charset="0"/>
                <a:ea typeface="宋体" panose="02010600030101010101" pitchFamily="2" charset="-122"/>
              </a:rPr>
              <a:t>（</a:t>
            </a:r>
            <a:r>
              <a:rPr lang="en-US" altLang="zh-CN" sz="2000" dirty="0">
                <a:latin typeface="Arial" panose="020B0604020202020204" pitchFamily="34" charset="0"/>
                <a:ea typeface="宋体" panose="02010600030101010101" pitchFamily="2" charset="-122"/>
              </a:rPr>
              <a:t>1</a:t>
            </a:r>
            <a:r>
              <a:rPr lang="zh-CN" altLang="en-US" sz="2000" dirty="0">
                <a:latin typeface="Arial" panose="020B0604020202020204" pitchFamily="34" charset="0"/>
                <a:ea typeface="宋体" panose="02010600030101010101" pitchFamily="2" charset="-122"/>
              </a:rPr>
              <a:t>）</a:t>
            </a:r>
            <a:r>
              <a:rPr lang="zh-CN" altLang="en-US" sz="2000" b="1" dirty="0">
                <a:solidFill>
                  <a:srgbClr val="FF0000"/>
                </a:solidFill>
                <a:latin typeface="Arial" panose="020B0604020202020204" pitchFamily="34" charset="0"/>
                <a:ea typeface="宋体" panose="02010600030101010101" pitchFamily="2" charset="-122"/>
              </a:rPr>
              <a:t>信息领域的重要基础学科</a:t>
            </a:r>
            <a:r>
              <a:rPr lang="zh-CN" altLang="en-US" sz="2000" dirty="0">
                <a:latin typeface="Arial" panose="020B0604020202020204" pitchFamily="34" charset="0"/>
                <a:ea typeface="宋体" panose="02010600030101010101" pitchFamily="2" charset="-122"/>
              </a:rPr>
              <a:t>。在信息领域中，微电子学是</a:t>
            </a:r>
            <a:r>
              <a:rPr lang="zh-CN" altLang="en-US" sz="2000" dirty="0">
                <a:solidFill>
                  <a:srgbClr val="0000FF"/>
                </a:solidFill>
                <a:latin typeface="Arial" panose="020B0604020202020204" pitchFamily="34" charset="0"/>
                <a:ea typeface="宋体" panose="02010600030101010101" pitchFamily="2" charset="-122"/>
              </a:rPr>
              <a:t>研究并实现</a:t>
            </a:r>
            <a:r>
              <a:rPr lang="zh-CN" altLang="en-US" sz="2000" dirty="0">
                <a:latin typeface="Arial" panose="020B0604020202020204" pitchFamily="34" charset="0"/>
                <a:ea typeface="宋体" panose="02010600030101010101" pitchFamily="2" charset="-122"/>
              </a:rPr>
              <a:t>信息获取、传输、存储、处理和输出的科学，是研究信息载体的科学，构成了信息科学的</a:t>
            </a:r>
            <a:r>
              <a:rPr lang="zh-CN" altLang="en-US" sz="2000" dirty="0">
                <a:solidFill>
                  <a:srgbClr val="0000FF"/>
                </a:solidFill>
                <a:latin typeface="Arial" panose="020B0604020202020204" pitchFamily="34" charset="0"/>
                <a:ea typeface="宋体" panose="02010600030101010101" pitchFamily="2" charset="-122"/>
              </a:rPr>
              <a:t>基石</a:t>
            </a:r>
            <a:r>
              <a:rPr lang="zh-CN" altLang="en-US" sz="2000" dirty="0">
                <a:latin typeface="Arial" panose="020B0604020202020204" pitchFamily="34" charset="0"/>
                <a:ea typeface="宋体" panose="02010600030101010101" pitchFamily="2" charset="-122"/>
              </a:rPr>
              <a:t>。其发展水平直接影响着整个信息技术的发展。微电子科学技术是信息技术中的关键之所在，其发展水平和产业规模是一个国家经济实力的重要标志。</a:t>
            </a:r>
            <a:endParaRPr lang="zh-CN" altLang="en-US" sz="2000" dirty="0">
              <a:latin typeface="Arial" panose="020B0604020202020204" pitchFamily="34" charset="0"/>
              <a:ea typeface="宋体" panose="02010600030101010101" pitchFamily="2" charset="-122"/>
            </a:endParaRPr>
          </a:p>
        </p:txBody>
      </p:sp>
      <p:pic>
        <p:nvPicPr>
          <p:cNvPr id="13316" name="图片 1"/>
          <p:cNvPicPr>
            <a:picLocks noChangeAspect="1"/>
          </p:cNvPicPr>
          <p:nvPr/>
        </p:nvPicPr>
        <p:blipFill>
          <a:blip r:embed="rId1"/>
          <a:stretch>
            <a:fillRect/>
          </a:stretch>
        </p:blipFill>
        <p:spPr>
          <a:xfrm>
            <a:off x="1231900" y="3932555"/>
            <a:ext cx="1633855" cy="1563370"/>
          </a:xfrm>
          <a:prstGeom prst="rect">
            <a:avLst/>
          </a:prstGeom>
          <a:noFill/>
          <a:ln w="9525">
            <a:noFill/>
          </a:ln>
        </p:spPr>
      </p:pic>
      <p:pic>
        <p:nvPicPr>
          <p:cNvPr id="13317" name="图片 2" descr="C:/Users/dell/AppData/Local/Temp/picturecompress_20211010154541/output_1.pngoutput_1"/>
          <p:cNvPicPr>
            <a:picLocks noChangeAspect="1"/>
          </p:cNvPicPr>
          <p:nvPr/>
        </p:nvPicPr>
        <p:blipFill>
          <a:blip r:embed="rId2"/>
          <a:stretch>
            <a:fillRect/>
          </a:stretch>
        </p:blipFill>
        <p:spPr>
          <a:xfrm>
            <a:off x="3059113" y="3932238"/>
            <a:ext cx="1906587" cy="1562100"/>
          </a:xfrm>
          <a:prstGeom prst="rect">
            <a:avLst/>
          </a:prstGeom>
          <a:noFill/>
          <a:ln w="9525">
            <a:noFill/>
          </a:ln>
        </p:spPr>
      </p:pic>
      <p:pic>
        <p:nvPicPr>
          <p:cNvPr id="13318" name="图片 5"/>
          <p:cNvPicPr>
            <a:picLocks noChangeAspect="1"/>
          </p:cNvPicPr>
          <p:nvPr/>
        </p:nvPicPr>
        <p:blipFill>
          <a:blip r:embed="rId3"/>
          <a:stretch>
            <a:fillRect/>
          </a:stretch>
        </p:blipFill>
        <p:spPr>
          <a:xfrm>
            <a:off x="5292725" y="3986213"/>
            <a:ext cx="2017713" cy="150971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7460"/>
                                        </p:tgtEl>
                                        <p:attrNameLst>
                                          <p:attrName>style.visibility</p:attrName>
                                        </p:attrNameLst>
                                      </p:cBhvr>
                                      <p:to>
                                        <p:strVal val="visible"/>
                                      </p:to>
                                    </p:set>
                                    <p:anim calcmode="lin" valueType="num">
                                      <p:cBhvr>
                                        <p:cTn id="7" dur="500" fill="hold"/>
                                        <p:tgtEl>
                                          <p:spTgt spid="147460"/>
                                        </p:tgtEl>
                                        <p:attrNameLst>
                                          <p:attrName>ppt_x</p:attrName>
                                        </p:attrNameLst>
                                      </p:cBhvr>
                                      <p:tavLst>
                                        <p:tav tm="0">
                                          <p:val>
                                            <p:strVal val="#ppt_x"/>
                                          </p:val>
                                        </p:tav>
                                        <p:tav tm="100000">
                                          <p:val>
                                            <p:strVal val="#ppt_x"/>
                                          </p:val>
                                        </p:tav>
                                      </p:tavLst>
                                    </p:anim>
                                    <p:anim calcmode="lin" valueType="num">
                                      <p:cBhvr>
                                        <p:cTn id="8" dur="500" fill="hold"/>
                                        <p:tgtEl>
                                          <p:spTgt spid="147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内容占位符 2"/>
          <p:cNvSpPr>
            <a:spLocks noGrp="1"/>
          </p:cNvSpPr>
          <p:nvPr>
            <p:ph idx="1"/>
          </p:nvPr>
        </p:nvSpPr>
        <p:spPr>
          <a:xfrm>
            <a:off x="1187450" y="836930"/>
            <a:ext cx="7256780" cy="4689475"/>
          </a:xfrm>
        </p:spPr>
        <p:txBody>
          <a:bodyPr anchor="t" anchorCtr="0"/>
          <a:p>
            <a:pPr marL="0" indent="0">
              <a:buNone/>
            </a:pPr>
            <a:r>
              <a:rPr lang="en-US" altLang="zh-CN" sz="2800">
                <a:solidFill>
                  <a:srgbClr val="FF0000"/>
                </a:solidFill>
              </a:rPr>
              <a:t>2.8  </a:t>
            </a:r>
            <a:r>
              <a:rPr lang="zh-CN" altLang="en-US" sz="2800">
                <a:solidFill>
                  <a:srgbClr val="FF0000"/>
                </a:solidFill>
              </a:rPr>
              <a:t>DRAM</a:t>
            </a:r>
            <a:r>
              <a:rPr lang="zh-CN" altLang="en-US" sz="1600">
                <a:solidFill>
                  <a:srgbClr val="FF0000"/>
                </a:solidFill>
              </a:rPr>
              <a:t>（Dynamic Random Access Memory）</a:t>
            </a:r>
            <a:endParaRPr lang="zh-CN" altLang="en-US" sz="1600">
              <a:solidFill>
                <a:srgbClr val="FF0000"/>
              </a:solidFill>
            </a:endParaRPr>
          </a:p>
          <a:p>
            <a:pPr marL="0" indent="0">
              <a:buNone/>
            </a:pPr>
            <a:r>
              <a:rPr lang="zh-CN" altLang="en-US" sz="2800">
                <a:solidFill>
                  <a:srgbClr val="FF0000"/>
                </a:solidFill>
              </a:rPr>
              <a:t>      动态随机存取存储器</a:t>
            </a:r>
            <a:endParaRPr lang="zh-CN" altLang="en-US"/>
          </a:p>
          <a:p>
            <a:pPr marL="0" indent="0">
              <a:buNone/>
            </a:pPr>
            <a:endParaRPr lang="zh-CN" altLang="en-US" sz="2000"/>
          </a:p>
          <a:p>
            <a:pPr marL="0" indent="0">
              <a:lnSpc>
                <a:spcPct val="150000"/>
              </a:lnSpc>
              <a:spcBef>
                <a:spcPct val="0"/>
              </a:spcBef>
              <a:buNone/>
            </a:pPr>
            <a:r>
              <a:rPr lang="zh-CN" altLang="en-US" sz="2000"/>
              <a:t>最为常见的系统内存。</a:t>
            </a:r>
            <a:endParaRPr lang="zh-CN" altLang="en-US" sz="2000"/>
          </a:p>
          <a:p>
            <a:pPr marL="0" indent="0">
              <a:lnSpc>
                <a:spcPct val="150000"/>
              </a:lnSpc>
              <a:spcBef>
                <a:spcPct val="0"/>
              </a:spcBef>
              <a:buNone/>
            </a:pPr>
            <a:endParaRPr lang="zh-CN" altLang="en-US" sz="2000"/>
          </a:p>
          <a:p>
            <a:pPr marL="0" indent="0">
              <a:lnSpc>
                <a:spcPct val="150000"/>
              </a:lnSpc>
              <a:spcBef>
                <a:spcPct val="0"/>
              </a:spcBef>
              <a:buNone/>
            </a:pPr>
            <a:r>
              <a:rPr lang="zh-CN" altLang="en-US" sz="2000"/>
              <a:t>DRAM 只能将数据保持很短的时间。为了保持数据，DRAM使用电容存储，所以必须隔一段时间刷新（refresh）一次，如果存储单元没有被刷新，存储的信息就会丢失。 （关机就会丢失数据）</a:t>
            </a:r>
            <a:endParaRPr lang="zh-CN" altLang="en-US" sz="20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181100" y="774700"/>
            <a:ext cx="7056755" cy="4819015"/>
          </a:xfrm>
        </p:spPr>
        <p:txBody>
          <a:bodyPr/>
          <a:p>
            <a:pPr marL="0" marR="0" indent="0" algn="l" defTabSz="914400" rtl="0" eaLnBrk="1" fontAlgn="base" latinLnBrk="0" hangingPunct="1">
              <a:lnSpc>
                <a:spcPct val="100000"/>
              </a:lnSpc>
              <a:spcBef>
                <a:spcPct val="20000"/>
              </a:spcBef>
              <a:spcAft>
                <a:spcPct val="0"/>
              </a:spcAft>
              <a:buClrTx/>
              <a:buSzTx/>
              <a:buFontTx/>
              <a:buNone/>
            </a:pPr>
            <a:r>
              <a:rPr kumimoji="0" lang="en-US" altLang="zh-CN" sz="3200" b="0" i="0" u="none" strike="noStrike" kern="1200" cap="none" spc="0" normalizeH="0" baseline="0" noProof="1">
                <a:solidFill>
                  <a:srgbClr val="FF0000"/>
                </a:solidFill>
                <a:latin typeface="+mn-lt"/>
                <a:ea typeface="+mn-ea"/>
                <a:cs typeface="+mn-cs"/>
              </a:rPr>
              <a:t>2.9  </a:t>
            </a:r>
            <a:r>
              <a:rPr kumimoji="0" lang="zh-CN" altLang="en-US" sz="3200" b="0" i="0" u="none" strike="noStrike" kern="1200" cap="none" spc="0" normalizeH="0" baseline="0" noProof="1">
                <a:solidFill>
                  <a:srgbClr val="FF0000"/>
                </a:solidFill>
                <a:latin typeface="+mn-lt"/>
                <a:ea typeface="+mn-ea"/>
                <a:cs typeface="+mn-cs"/>
              </a:rPr>
              <a:t>FLASH存储器 又称闪存</a:t>
            </a:r>
            <a:endParaRPr kumimoji="0" lang="zh-CN" alt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2400" b="0" i="0" u="none" strike="noStrike" kern="1200" cap="none" spc="0" normalizeH="0" baseline="0" noProof="1">
              <a:solidFill>
                <a:schemeClr val="tx1"/>
              </a:solidFill>
              <a:latin typeface="+mn-lt"/>
              <a:ea typeface="+mn-ea"/>
              <a:cs typeface="+mn-cs"/>
            </a:endParaRPr>
          </a:p>
          <a:p>
            <a:pPr marL="0" marR="0" indent="0" algn="just"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结合了ROM和RAM的长处，不仅具备电子可擦除可编程(EEPROM)的性能，还不会断电丢失数据同时可以快速读取数据(NVRAM的优势)，U盘和MP3里用的就是这种存储器。</a:t>
            </a:r>
            <a:endParaRPr kumimoji="0" lang="zh-CN" altLang="en-US" sz="2000" b="0" i="0" u="none" strike="noStrike" kern="1200" cap="none" spc="0" normalizeH="0" baseline="0" noProof="1">
              <a:solidFill>
                <a:schemeClr val="tx1"/>
              </a:solidFill>
              <a:latin typeface="+mn-lt"/>
              <a:ea typeface="+mn-ea"/>
              <a:cs typeface="+mn-cs"/>
            </a:endParaRPr>
          </a:p>
          <a:p>
            <a:pPr marL="0" marR="0" indent="0" algn="just"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在过去的20年里，嵌入式系统一直使用ROM(EPROM)作为它们的存储设备，然而近年来Flash全面代替了ROM(EPROM)在嵌入式系统中的地位，用作存储Bootloader以及操作系统或者程序代码或者直接当硬盘使用(U盘)。</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051685" y="1341120"/>
            <a:ext cx="5253355" cy="3660775"/>
          </a:xfrm>
        </p:spPr>
        <p:txBody>
          <a:bodyPr/>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000" b="0" i="0" u="none" strike="noStrike" kern="1200" cap="none" spc="0" normalizeH="0" baseline="0" noProof="1">
                <a:solidFill>
                  <a:schemeClr val="tx1"/>
                </a:solidFill>
                <a:latin typeface="+mn-lt"/>
                <a:ea typeface="+mn-ea"/>
                <a:cs typeface="+mn-cs"/>
              </a:rPr>
              <a:t>目前Flash主要有两种NOR Flash和NADN Flash。</a:t>
            </a:r>
            <a:endParaRPr kumimoji="0" lang="zh-CN" altLang="en-US" sz="20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NOR Flash的读取和我们常见的SDRAM的读取是一样，用户可以直接运行装载在NOR FLASH里面的代码，这样可以减少SRAM的容量从而节约了成本。</a:t>
            </a:r>
            <a:endParaRPr kumimoji="0" lang="zh-CN" altLang="en-US" sz="20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32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32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内容占位符 2"/>
          <p:cNvSpPr>
            <a:spLocks noGrp="1"/>
          </p:cNvSpPr>
          <p:nvPr>
            <p:ph idx="1"/>
          </p:nvPr>
        </p:nvSpPr>
        <p:spPr>
          <a:xfrm>
            <a:off x="1246505" y="1600200"/>
            <a:ext cx="6605905" cy="3195955"/>
          </a:xfrm>
        </p:spPr>
        <p:txBody>
          <a:bodyPr anchor="t" anchorCtr="0"/>
          <a:p>
            <a:pPr algn="just">
              <a:lnSpc>
                <a:spcPct val="150000"/>
              </a:lnSpc>
              <a:spcBef>
                <a:spcPct val="0"/>
              </a:spcBef>
            </a:pPr>
            <a:r>
              <a:rPr lang="zh-CN" altLang="en-US" sz="2000">
                <a:sym typeface="宋体" panose="02010600030101010101" pitchFamily="2" charset="-122"/>
              </a:rPr>
              <a:t>NAND Flash没有采取内存的随机读取技术，它的读取是以</a:t>
            </a:r>
            <a:r>
              <a:rPr lang="zh-CN" altLang="en-US" sz="2000">
                <a:solidFill>
                  <a:srgbClr val="1D41D5"/>
                </a:solidFill>
                <a:sym typeface="宋体" panose="02010600030101010101" pitchFamily="2" charset="-122"/>
              </a:rPr>
              <a:t>一次读取一块</a:t>
            </a:r>
            <a:r>
              <a:rPr lang="zh-CN" altLang="en-US" sz="2000">
                <a:sym typeface="宋体" panose="02010600030101010101" pitchFamily="2" charset="-122"/>
              </a:rPr>
              <a:t>的形式来进行的，通常是一次读取512个字节，采用这种技术的Flash比较廉价。用户不能直接运行NAND Flash上的代码，因此好多使用NAND Flash的开发板除了使用NAND Flah以外，还作上了一块小的NOR Flash来运行启动代码。</a:t>
            </a:r>
            <a:endParaRPr lang="zh-CN" altLang="en-US" sz="2000"/>
          </a:p>
          <a:p>
            <a:pPr algn="just">
              <a:lnSpc>
                <a:spcPct val="150000"/>
              </a:lnSpc>
              <a:spcBef>
                <a:spcPct val="0"/>
              </a:spcBef>
            </a:pPr>
            <a:endParaRPr lang="zh-CN" altLang="en-US" sz="20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标题 1"/>
          <p:cNvSpPr>
            <a:spLocks noGrp="1"/>
          </p:cNvSpPr>
          <p:nvPr>
            <p:ph type="title"/>
          </p:nvPr>
        </p:nvSpPr>
        <p:spPr/>
        <p:txBody>
          <a:bodyPr anchor="ctr" anchorCtr="0"/>
          <a:p>
            <a:r>
              <a:rPr lang="zh-CN" altLang="zh-CN"/>
              <a:t>三、芯片的设计、制造和封装</a:t>
            </a:r>
            <a:endParaRPr lang="zh-CN" altLang="en-US"/>
          </a:p>
        </p:txBody>
      </p:sp>
      <p:pic>
        <p:nvPicPr>
          <p:cNvPr id="74754" name="内容占位符 3"/>
          <p:cNvPicPr>
            <a:picLocks noGrp="1" noChangeAspect="1"/>
          </p:cNvPicPr>
          <p:nvPr>
            <p:ph idx="1"/>
          </p:nvPr>
        </p:nvPicPr>
        <p:blipFill>
          <a:blip r:embed="rId1"/>
          <a:stretch>
            <a:fillRect/>
          </a:stretch>
        </p:blipFill>
        <p:spPr>
          <a:xfrm>
            <a:off x="2155825" y="1970088"/>
            <a:ext cx="5886450" cy="4783137"/>
          </a:xfrm>
        </p:spPr>
      </p:pic>
      <p:sp>
        <p:nvSpPr>
          <p:cNvPr id="74755" name="文本框 5"/>
          <p:cNvSpPr txBox="1"/>
          <p:nvPr/>
        </p:nvSpPr>
        <p:spPr>
          <a:xfrm>
            <a:off x="731838" y="1520825"/>
            <a:ext cx="2297112" cy="1076325"/>
          </a:xfrm>
          <a:prstGeom prst="rect">
            <a:avLst/>
          </a:prstGeom>
          <a:noFill/>
          <a:ln w="9525">
            <a:noFill/>
          </a:ln>
        </p:spPr>
        <p:txBody>
          <a:bodyPr wrap="none" anchor="t" anchorCtr="0">
            <a:spAutoFit/>
          </a:bodyPr>
          <a:p>
            <a:r>
              <a:rPr lang="en-US" altLang="zh-CN" sz="2800">
                <a:latin typeface="Arial" panose="020B0604020202020204" pitchFamily="34" charset="0"/>
                <a:ea typeface="宋体" panose="02010600030101010101" pitchFamily="2" charset="-122"/>
              </a:rPr>
              <a:t>3.1  </a:t>
            </a:r>
            <a:r>
              <a:rPr lang="zh-CN" altLang="en-US" sz="2800">
                <a:latin typeface="Arial" panose="020B0604020202020204" pitchFamily="34" charset="0"/>
                <a:ea typeface="宋体" panose="02010600030101010101" pitchFamily="2" charset="-122"/>
              </a:rPr>
              <a:t>芯片设计</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芯片设计流程：</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43915" y="881380"/>
            <a:ext cx="7357110" cy="4608195"/>
          </a:xfrm>
        </p:spPr>
        <p:txBody>
          <a:bodyPr/>
          <a:p>
            <a:pPr marL="0" marR="0" indent="0" algn="l" defTabSz="914400" rtl="0" eaLnBrk="1" fontAlgn="base" latinLnBrk="0" hangingPunct="1">
              <a:lnSpc>
                <a:spcPct val="100000"/>
              </a:lnSpc>
              <a:spcBef>
                <a:spcPct val="20000"/>
              </a:spcBef>
              <a:spcAft>
                <a:spcPct val="0"/>
              </a:spcAft>
              <a:buClrTx/>
              <a:buSzTx/>
              <a:buFontTx/>
              <a:buNone/>
            </a:pPr>
            <a:r>
              <a:rPr kumimoji="0" lang="zh-CN" altLang="en-US" sz="3200" b="0" i="0" u="none" strike="noStrike" kern="1200" cap="none" spc="0" normalizeH="0" baseline="0" noProof="1">
                <a:solidFill>
                  <a:schemeClr val="tx1"/>
                </a:solidFill>
                <a:latin typeface="+mn-lt"/>
                <a:ea typeface="+mn-ea"/>
                <a:cs typeface="+mn-cs"/>
              </a:rPr>
              <a:t>规格制定</a:t>
            </a:r>
            <a:endParaRPr kumimoji="0" lang="zh-CN" altLang="en-US" sz="3200" b="0" i="0" u="none" strike="noStrike" kern="1200" cap="none" spc="0" normalizeH="0" baseline="0" noProof="1">
              <a:solidFill>
                <a:schemeClr val="tx1"/>
              </a:solidFill>
              <a:latin typeface="+mn-lt"/>
              <a:ea typeface="+mn-ea"/>
              <a:cs typeface="+mn-cs"/>
            </a:endParaRPr>
          </a:p>
          <a:p>
            <a:pPr marL="0" marR="0" indent="0" algn="just" defTabSz="914400" rtl="0" eaLnBrk="1" fontAlgn="base" latinLnBrk="0" hangingPunct="1">
              <a:lnSpc>
                <a:spcPct val="150000"/>
              </a:lnSpc>
              <a:spcBef>
                <a:spcPts val="0"/>
              </a:spcBef>
              <a:spcAft>
                <a:spcPct val="0"/>
              </a:spcAft>
              <a:buClrTx/>
              <a:buSzTx/>
              <a:buFontTx/>
              <a:buNone/>
            </a:pPr>
            <a:r>
              <a:rPr kumimoji="0" lang="en-US" altLang="zh-CN" sz="2000" b="0" i="0" u="none" strike="noStrike" kern="1200" cap="none" spc="0" normalizeH="0" baseline="0" noProof="1">
                <a:solidFill>
                  <a:schemeClr val="tx1"/>
                </a:solidFill>
                <a:latin typeface="+mn-lt"/>
                <a:ea typeface="+mn-ea"/>
                <a:cs typeface="+mn-cs"/>
              </a:rPr>
              <a:t>a. </a:t>
            </a:r>
            <a:r>
              <a:rPr kumimoji="0" lang="zh-CN" altLang="en-US" sz="2000" b="0" i="0" u="none" strike="noStrike" kern="1200" cap="none" spc="0" normalizeH="0" baseline="0" noProof="1">
                <a:solidFill>
                  <a:schemeClr val="tx1"/>
                </a:solidFill>
                <a:latin typeface="+mn-lt"/>
                <a:ea typeface="+mn-ea"/>
                <a:cs typeface="+mn-cs"/>
              </a:rPr>
              <a:t>确定 IC 的目的、效能为何，对大方向做设定。</a:t>
            </a:r>
            <a:endParaRPr kumimoji="0" lang="zh-CN" altLang="en-US" sz="2000" b="0" i="0" u="none" strike="noStrike" kern="1200" cap="none" spc="0" normalizeH="0" baseline="0" noProof="1">
              <a:solidFill>
                <a:schemeClr val="tx1"/>
              </a:solidFill>
              <a:latin typeface="+mn-lt"/>
              <a:ea typeface="+mn-ea"/>
              <a:cs typeface="+mn-cs"/>
            </a:endParaRPr>
          </a:p>
          <a:p>
            <a:pPr marL="0" marR="0" indent="0" algn="just" defTabSz="914400" rtl="0" eaLnBrk="1" fontAlgn="base" latinLnBrk="0" hangingPunct="1">
              <a:lnSpc>
                <a:spcPct val="150000"/>
              </a:lnSpc>
              <a:spcBef>
                <a:spcPts val="0"/>
              </a:spcBef>
              <a:spcAft>
                <a:spcPct val="0"/>
              </a:spcAft>
              <a:buClrTx/>
              <a:buSzTx/>
              <a:buFontTx/>
              <a:buNone/>
            </a:pPr>
            <a:endParaRPr kumimoji="0" lang="en-US" altLang="zh-CN" sz="2000" b="0" i="0" u="none" strike="noStrike" kern="1200" cap="none" spc="0" normalizeH="0" baseline="0" noProof="1">
              <a:solidFill>
                <a:schemeClr val="tx1"/>
              </a:solidFill>
              <a:latin typeface="+mn-lt"/>
              <a:ea typeface="+mn-ea"/>
              <a:cs typeface="+mn-cs"/>
            </a:endParaRPr>
          </a:p>
          <a:p>
            <a:pPr marL="0" marR="0" indent="0" algn="just" defTabSz="914400" rtl="0" eaLnBrk="1" fontAlgn="base" latinLnBrk="0" hangingPunct="1">
              <a:lnSpc>
                <a:spcPct val="150000"/>
              </a:lnSpc>
              <a:spcBef>
                <a:spcPts val="0"/>
              </a:spcBef>
              <a:spcAft>
                <a:spcPct val="0"/>
              </a:spcAft>
              <a:buClrTx/>
              <a:buSzTx/>
              <a:buFontTx/>
              <a:buNone/>
            </a:pPr>
            <a:r>
              <a:rPr kumimoji="0" lang="en-US" altLang="zh-CN" sz="2000" b="0" i="0" u="none" strike="noStrike" kern="1200" cap="none" spc="0" normalizeH="0" baseline="0" noProof="1">
                <a:solidFill>
                  <a:schemeClr val="tx1"/>
                </a:solidFill>
                <a:latin typeface="+mn-lt"/>
                <a:ea typeface="+mn-ea"/>
                <a:cs typeface="+mn-cs"/>
              </a:rPr>
              <a:t>b. </a:t>
            </a:r>
            <a:r>
              <a:rPr kumimoji="0" lang="zh-CN" altLang="en-US" sz="2000" b="0" i="0" u="none" strike="noStrike" kern="1200" cap="none" spc="0" normalizeH="0" baseline="0" noProof="1">
                <a:solidFill>
                  <a:schemeClr val="tx1"/>
                </a:solidFill>
                <a:latin typeface="+mn-lt"/>
                <a:ea typeface="+mn-ea"/>
                <a:cs typeface="+mn-cs"/>
              </a:rPr>
              <a:t>考察有哪些协定要符合。像无线网卡的芯片就需要符合 IEEE 802.11 等规范，不然，这芯片将无法和市面上的产品相容，使它无法和其他设备连线。</a:t>
            </a:r>
            <a:endParaRPr kumimoji="0" lang="zh-CN" altLang="en-US" sz="2000" b="0" i="0" u="none" strike="noStrike" kern="1200" cap="none" spc="0" normalizeH="0" baseline="0" noProof="1">
              <a:solidFill>
                <a:schemeClr val="tx1"/>
              </a:solidFill>
              <a:latin typeface="+mn-lt"/>
              <a:ea typeface="+mn-ea"/>
              <a:cs typeface="+mn-cs"/>
            </a:endParaRPr>
          </a:p>
          <a:p>
            <a:pPr marL="0" marR="0" indent="0" algn="just" defTabSz="914400" rtl="0" eaLnBrk="1" fontAlgn="base" latinLnBrk="0" hangingPunct="1">
              <a:lnSpc>
                <a:spcPct val="150000"/>
              </a:lnSpc>
              <a:spcBef>
                <a:spcPts val="0"/>
              </a:spcBef>
              <a:spcAft>
                <a:spcPct val="0"/>
              </a:spcAft>
              <a:buClrTx/>
              <a:buSzTx/>
              <a:buFontTx/>
              <a:buNone/>
            </a:pPr>
            <a:endParaRPr kumimoji="0" lang="en-US" altLang="zh-CN" sz="2000" b="0" i="0" u="none" strike="noStrike" kern="1200" cap="none" spc="0" normalizeH="0" baseline="0" noProof="1">
              <a:solidFill>
                <a:schemeClr val="tx1"/>
              </a:solidFill>
              <a:latin typeface="+mn-lt"/>
              <a:ea typeface="+mn-ea"/>
              <a:cs typeface="+mn-cs"/>
            </a:endParaRPr>
          </a:p>
          <a:p>
            <a:pPr marL="0" marR="0" indent="0" algn="just" defTabSz="914400" rtl="0" eaLnBrk="1" fontAlgn="base" latinLnBrk="0" hangingPunct="1">
              <a:lnSpc>
                <a:spcPct val="150000"/>
              </a:lnSpc>
              <a:spcBef>
                <a:spcPts val="0"/>
              </a:spcBef>
              <a:spcAft>
                <a:spcPct val="0"/>
              </a:spcAft>
              <a:buClrTx/>
              <a:buSzTx/>
              <a:buFontTx/>
              <a:buNone/>
            </a:pPr>
            <a:r>
              <a:rPr kumimoji="0" lang="en-US" altLang="zh-CN" sz="2000" b="0" i="0" u="none" strike="noStrike" kern="1200" cap="none" spc="0" normalizeH="0" baseline="0" noProof="1">
                <a:solidFill>
                  <a:schemeClr val="tx1"/>
                </a:solidFill>
                <a:latin typeface="+mn-lt"/>
                <a:ea typeface="+mn-ea"/>
                <a:cs typeface="+mn-cs"/>
              </a:rPr>
              <a:t>c. </a:t>
            </a:r>
            <a:r>
              <a:rPr kumimoji="0" lang="zh-CN" altLang="en-US" sz="2000" b="0" i="0" u="none" strike="noStrike" kern="1200" cap="none" spc="0" normalizeH="0" baseline="0" noProof="1">
                <a:solidFill>
                  <a:schemeClr val="tx1"/>
                </a:solidFill>
                <a:latin typeface="+mn-lt"/>
                <a:ea typeface="+mn-ea"/>
                <a:cs typeface="+mn-cs"/>
              </a:rPr>
              <a:t>确立这颗 IC 的实际制造方法，将不同功能分配成不同的单元，并确立不同单元间连结的方法。</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32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527050" y="528638"/>
            <a:ext cx="7885113" cy="2032000"/>
          </a:xfrm>
        </p:spPr>
        <p:txBody>
          <a:bodyPr/>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3200" b="0" i="0" u="none" strike="noStrike" kern="1200" cap="none" spc="0" normalizeH="0" baseline="0" noProof="1">
                <a:solidFill>
                  <a:schemeClr val="tx1"/>
                </a:solidFill>
                <a:latin typeface="+mn-lt"/>
                <a:ea typeface="+mn-ea"/>
                <a:cs typeface="+mn-cs"/>
                <a:sym typeface="+mn-ea"/>
              </a:rPr>
              <a:t>具体设计过程</a:t>
            </a:r>
            <a:endParaRPr kumimoji="0" lang="zh-CN" altLang="en-US" sz="3200" b="0" i="0" u="none" strike="noStrike" kern="1200" cap="none" spc="0" normalizeH="0" baseline="0" noProof="1">
              <a:solidFill>
                <a:schemeClr val="tx1"/>
              </a:solidFill>
              <a:latin typeface="+mn-lt"/>
              <a:ea typeface="+mn-ea"/>
              <a:cs typeface="+mn-cs"/>
              <a:sym typeface="+mn-ea"/>
            </a:endParaRPr>
          </a:p>
          <a:p>
            <a:pPr marL="0" marR="0" indent="0" algn="l" defTabSz="914400" rtl="0" eaLnBrk="1" fontAlgn="base" latinLnBrk="0" hangingPunct="1">
              <a:lnSpc>
                <a:spcPct val="150000"/>
              </a:lnSpc>
              <a:spcBef>
                <a:spcPts val="0"/>
              </a:spcBef>
              <a:spcAft>
                <a:spcPct val="0"/>
              </a:spcAft>
              <a:buClrTx/>
              <a:buSzTx/>
              <a:buFontTx/>
              <a:buNone/>
            </a:pPr>
            <a:r>
              <a:rPr kumimoji="0" lang="en-US" altLang="zh-CN" sz="2400" b="0" i="0" u="none" strike="noStrike" kern="1200" cap="none" spc="0" normalizeH="0" baseline="0" noProof="1">
                <a:solidFill>
                  <a:schemeClr val="tx1"/>
                </a:solidFill>
                <a:latin typeface="+mn-lt"/>
                <a:ea typeface="+mn-ea"/>
                <a:cs typeface="+mn-cs"/>
              </a:rPr>
              <a:t>a. </a:t>
            </a:r>
            <a:r>
              <a:rPr kumimoji="0" lang="zh-CN" altLang="en-US" sz="2400" b="0" i="0" u="none" strike="noStrike" kern="1200" cap="none" spc="0" normalizeH="0" baseline="0" noProof="1">
                <a:solidFill>
                  <a:schemeClr val="tx1"/>
                </a:solidFill>
                <a:latin typeface="+mn-lt"/>
                <a:ea typeface="+mn-ea"/>
                <a:cs typeface="+mn-cs"/>
              </a:rPr>
              <a:t>通常，使用硬体描述语言(HDL)将电路描写出来。常使用的 HDL 有 Verilog、VHDL 等，藉由程式码便可轻易地将一颗 IC 地功能表达出来。</a:t>
            </a:r>
            <a:endParaRPr kumimoji="0" lang="zh-CN" alt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2400" b="0" i="0" u="none" strike="noStrike" kern="1200" cap="none" spc="0" normalizeH="0" baseline="0" noProof="1">
              <a:solidFill>
                <a:schemeClr val="tx1"/>
              </a:solidFill>
              <a:latin typeface="+mn-lt"/>
              <a:ea typeface="+mn-ea"/>
              <a:cs typeface="+mn-cs"/>
            </a:endParaRPr>
          </a:p>
        </p:txBody>
      </p:sp>
      <p:pic>
        <p:nvPicPr>
          <p:cNvPr id="76802" name="内容占位符 3"/>
          <p:cNvPicPr>
            <a:picLocks noGrp="1" noChangeAspect="1"/>
          </p:cNvPicPr>
          <p:nvPr>
            <p:ph sz="half" idx="2"/>
          </p:nvPr>
        </p:nvPicPr>
        <p:blipFill>
          <a:blip r:embed="rId1"/>
          <a:stretch>
            <a:fillRect/>
          </a:stretch>
        </p:blipFill>
        <p:spPr>
          <a:xfrm>
            <a:off x="2224088" y="2638425"/>
            <a:ext cx="4032250" cy="2070100"/>
          </a:xfrm>
        </p:spPr>
      </p:pic>
      <p:sp>
        <p:nvSpPr>
          <p:cNvPr id="76803" name="文本框 5"/>
          <p:cNvSpPr txBox="1"/>
          <p:nvPr/>
        </p:nvSpPr>
        <p:spPr>
          <a:xfrm>
            <a:off x="738188" y="5089525"/>
            <a:ext cx="5313362" cy="1198563"/>
          </a:xfrm>
          <a:prstGeom prst="rect">
            <a:avLst/>
          </a:prstGeom>
          <a:noFill/>
          <a:ln w="9525">
            <a:noFill/>
          </a:ln>
        </p:spPr>
        <p:txBody>
          <a:bodyPr wrap="none" anchor="t" anchorCtr="0">
            <a:spAutoFit/>
          </a:bodyPr>
          <a:p>
            <a:pPr>
              <a:lnSpc>
                <a:spcPct val="150000"/>
              </a:lnSpc>
            </a:pPr>
            <a:r>
              <a:rPr lang="en-US" altLang="zh-CN" sz="2400">
                <a:latin typeface="Arial" panose="020B0604020202020204" pitchFamily="34" charset="0"/>
                <a:ea typeface="宋体" panose="02010600030101010101" pitchFamily="2" charset="-122"/>
              </a:rPr>
              <a:t>b.</a:t>
            </a:r>
            <a:r>
              <a:rPr lang="zh-CN" altLang="en-US" sz="2400">
                <a:latin typeface="Arial" panose="020B0604020202020204" pitchFamily="34" charset="0"/>
                <a:ea typeface="宋体" panose="02010600030101010101" pitchFamily="2" charset="-122"/>
              </a:rPr>
              <a:t>检查程式功能的正确性并持续修改，</a:t>
            </a:r>
            <a:endParaRPr lang="zh-CN" altLang="en-US" sz="2400">
              <a:latin typeface="Arial" panose="020B0604020202020204" pitchFamily="34" charset="0"/>
              <a:ea typeface="宋体" panose="02010600030101010101" pitchFamily="2" charset="-122"/>
            </a:endParaRPr>
          </a:p>
          <a:p>
            <a:pPr>
              <a:lnSpc>
                <a:spcPct val="150000"/>
              </a:lnSpc>
            </a:pPr>
            <a:r>
              <a:rPr lang="zh-CN" altLang="en-US" sz="2400">
                <a:latin typeface="Arial" panose="020B0604020202020204" pitchFamily="34" charset="0"/>
                <a:ea typeface="宋体" panose="02010600030101010101" pitchFamily="2" charset="-122"/>
              </a:rPr>
              <a:t>直到它满足期望的功能为止。</a:t>
            </a:r>
            <a:endParaRPr lang="zh-CN" altLang="en-US" sz="2400">
              <a:latin typeface="Arial" panose="020B0604020202020204" pitchFamily="34" charset="0"/>
              <a:ea typeface="宋体" panose="02010600030101010101"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内容占位符 2"/>
          <p:cNvSpPr>
            <a:spLocks noGrp="1"/>
          </p:cNvSpPr>
          <p:nvPr>
            <p:ph sz="half" idx="1"/>
          </p:nvPr>
        </p:nvSpPr>
        <p:spPr>
          <a:xfrm>
            <a:off x="493713" y="995363"/>
            <a:ext cx="7156450" cy="4525962"/>
          </a:xfrm>
        </p:spPr>
        <p:txBody>
          <a:bodyPr anchor="t" anchorCtr="0"/>
          <a:p>
            <a:pPr marL="0" indent="0" defTabSz="914400">
              <a:lnSpc>
                <a:spcPct val="150000"/>
              </a:lnSpc>
              <a:spcBef>
                <a:spcPct val="0"/>
              </a:spcBef>
              <a:buClrTx/>
              <a:buSzTx/>
              <a:buFontTx/>
              <a:buNone/>
            </a:pPr>
            <a:r>
              <a:rPr lang="en-US" altLang="zh-CN" sz="2000"/>
              <a:t>c. </a:t>
            </a:r>
            <a:r>
              <a:rPr lang="zh-CN" altLang="en-US" sz="2000"/>
              <a:t>确定无误的 HDL code，放入电子设计自动化工具(EDA tool)，让电脑将 HDL code 转换成逻辑电路，产生如下的电路图。</a:t>
            </a:r>
            <a:endParaRPr lang="zh-CN" altLang="en-US" sz="2000"/>
          </a:p>
        </p:txBody>
      </p:sp>
      <p:pic>
        <p:nvPicPr>
          <p:cNvPr id="77826" name="内容占位符 3"/>
          <p:cNvPicPr>
            <a:picLocks noGrp="1" noChangeAspect="1"/>
          </p:cNvPicPr>
          <p:nvPr>
            <p:ph sz="half" idx="2"/>
          </p:nvPr>
        </p:nvPicPr>
        <p:blipFill>
          <a:blip r:embed="rId1"/>
          <a:stretch>
            <a:fillRect/>
          </a:stretch>
        </p:blipFill>
        <p:spPr>
          <a:xfrm>
            <a:off x="1158875" y="2084388"/>
            <a:ext cx="5970588" cy="3000375"/>
          </a:xfrm>
        </p:spPr>
      </p:pic>
      <p:sp>
        <p:nvSpPr>
          <p:cNvPr id="77827" name="文本框 5"/>
          <p:cNvSpPr txBox="1"/>
          <p:nvPr/>
        </p:nvSpPr>
        <p:spPr>
          <a:xfrm>
            <a:off x="1000125" y="5686425"/>
            <a:ext cx="5346700" cy="644525"/>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确定此逻辑闸设计图是否符合规格并修改，直到功能正确为止</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内容占位符 2"/>
          <p:cNvSpPr>
            <a:spLocks noGrp="1"/>
          </p:cNvSpPr>
          <p:nvPr>
            <p:ph sz="half" idx="1"/>
          </p:nvPr>
        </p:nvSpPr>
        <p:spPr>
          <a:xfrm>
            <a:off x="585788" y="601663"/>
            <a:ext cx="7519987" cy="1697037"/>
          </a:xfrm>
        </p:spPr>
        <p:txBody>
          <a:bodyPr anchor="t" anchorCtr="0"/>
          <a:p>
            <a:pPr marL="0" indent="0" defTabSz="914400">
              <a:lnSpc>
                <a:spcPct val="150000"/>
              </a:lnSpc>
              <a:spcBef>
                <a:spcPct val="0"/>
              </a:spcBef>
              <a:buClrTx/>
              <a:buSzTx/>
              <a:buFontTx/>
              <a:buNone/>
            </a:pPr>
            <a:r>
              <a:rPr lang="en-US" altLang="zh-CN" sz="2000"/>
              <a:t>d. </a:t>
            </a:r>
            <a:r>
              <a:rPr lang="zh-CN" altLang="en-US" sz="2000"/>
              <a:t>将合成完的程式码再放入另一套 EDA tool，进行电路布局与绕线(Place And Route)。在经过不断的检测后，便会形成如下的电路图。图中可以看到蓝、红、绿、黄等不同颜色，每种不同的颜色就代表着一张光罩。</a:t>
            </a:r>
            <a:endParaRPr lang="zh-CN" altLang="en-US" sz="2000"/>
          </a:p>
        </p:txBody>
      </p:sp>
      <p:pic>
        <p:nvPicPr>
          <p:cNvPr id="78850" name="内容占位符 3"/>
          <p:cNvPicPr>
            <a:picLocks noGrp="1" noChangeAspect="1"/>
          </p:cNvPicPr>
          <p:nvPr>
            <p:ph sz="half" idx="2"/>
          </p:nvPr>
        </p:nvPicPr>
        <p:blipFill>
          <a:blip r:embed="rId1"/>
          <a:stretch>
            <a:fillRect/>
          </a:stretch>
        </p:blipFill>
        <p:spPr>
          <a:xfrm>
            <a:off x="3232150" y="2370138"/>
            <a:ext cx="4937125" cy="4148137"/>
          </a:xfr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内容占位符 2"/>
          <p:cNvSpPr>
            <a:spLocks noGrp="1"/>
          </p:cNvSpPr>
          <p:nvPr>
            <p:ph sz="half" idx="1"/>
          </p:nvPr>
        </p:nvSpPr>
        <p:spPr>
          <a:xfrm>
            <a:off x="692150" y="590550"/>
            <a:ext cx="7343775" cy="1697038"/>
          </a:xfrm>
        </p:spPr>
        <p:txBody>
          <a:bodyPr anchor="t" anchorCtr="0"/>
          <a:p>
            <a:pPr defTabSz="914400">
              <a:buClrTx/>
              <a:buSzTx/>
              <a:buFontTx/>
            </a:pPr>
            <a:r>
              <a:rPr lang="zh-CN" altLang="en-US" sz="2000"/>
              <a:t>图中，左边就是经过电路布局与绕线后形成的电路图，在前面已经知道每种颜色便代表一张光罩。右边则是将每张光罩摊开的样子。制造是，便由底层开始，依循上一篇 IC 芯片的制造中所提的方法，逐层制造，最后便会产生期望的芯片了。</a:t>
            </a:r>
            <a:endParaRPr lang="zh-CN" altLang="en-US" sz="2000"/>
          </a:p>
        </p:txBody>
      </p:sp>
      <p:pic>
        <p:nvPicPr>
          <p:cNvPr id="79874" name="内容占位符 3"/>
          <p:cNvPicPr>
            <a:picLocks noGrp="1" noChangeAspect="1"/>
          </p:cNvPicPr>
          <p:nvPr>
            <p:ph sz="half" idx="2"/>
          </p:nvPr>
        </p:nvPicPr>
        <p:blipFill>
          <a:blip r:embed="rId1"/>
          <a:stretch>
            <a:fillRect/>
          </a:stretch>
        </p:blipFill>
        <p:spPr>
          <a:xfrm>
            <a:off x="1484313" y="1947863"/>
            <a:ext cx="5992812" cy="4335462"/>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E1FCA79-4D16-4322-91CE-01A284975047}"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5"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47461" name="Text Box 5"/>
          <p:cNvSpPr txBox="1"/>
          <p:nvPr/>
        </p:nvSpPr>
        <p:spPr>
          <a:xfrm>
            <a:off x="1042988" y="1339850"/>
            <a:ext cx="7175500" cy="2401888"/>
          </a:xfrm>
          <a:prstGeom prst="rect">
            <a:avLst/>
          </a:prstGeom>
          <a:noFill/>
          <a:ln w="9525">
            <a:noFill/>
          </a:ln>
        </p:spPr>
        <p:txBody>
          <a:bodyPr wrap="square" lIns="90000" tIns="46800" rIns="90000" bIns="46800" anchor="t" anchorCtr="0">
            <a:spAutoFit/>
          </a:bodyPr>
          <a:p>
            <a:pPr>
              <a:lnSpc>
                <a:spcPct val="150000"/>
              </a:lnSpc>
            </a:pPr>
            <a:r>
              <a:rPr lang="zh-CN" altLang="en-US" sz="2000" dirty="0">
                <a:latin typeface="Arial" panose="020B0604020202020204" pitchFamily="34" charset="0"/>
                <a:ea typeface="宋体" panose="02010600030101010101" pitchFamily="2" charset="-122"/>
              </a:rPr>
              <a:t>（</a:t>
            </a:r>
            <a:r>
              <a:rPr lang="en-US" altLang="zh-CN" sz="2000" dirty="0">
                <a:latin typeface="Arial" panose="020B0604020202020204" pitchFamily="34" charset="0"/>
                <a:ea typeface="宋体" panose="02010600030101010101" pitchFamily="2" charset="-122"/>
              </a:rPr>
              <a:t>2</a:t>
            </a:r>
            <a:r>
              <a:rPr lang="zh-CN" altLang="en-US" sz="2000" dirty="0">
                <a:latin typeface="Arial" panose="020B0604020202020204" pitchFamily="34" charset="0"/>
                <a:ea typeface="宋体" panose="02010600030101010101" pitchFamily="2" charset="-122"/>
              </a:rPr>
              <a:t>）</a:t>
            </a:r>
            <a:r>
              <a:rPr lang="zh-CN" altLang="en-US" sz="2000" b="1" dirty="0">
                <a:solidFill>
                  <a:srgbClr val="FF0000"/>
                </a:solidFill>
                <a:latin typeface="Arial" panose="020B0604020202020204" pitchFamily="34" charset="0"/>
                <a:ea typeface="宋体" panose="02010600030101010101" pitchFamily="2" charset="-122"/>
              </a:rPr>
              <a:t>综合性很强的边缘学科</a:t>
            </a:r>
            <a:r>
              <a:rPr lang="zh-CN" altLang="en-US" sz="2000" dirty="0">
                <a:latin typeface="Arial" panose="020B0604020202020204" pitchFamily="34" charset="0"/>
                <a:ea typeface="宋体" panose="02010600030101010101" pitchFamily="2" charset="-122"/>
              </a:rPr>
              <a:t>。其中包括了半导体器件物理、集成电路工艺和集成电路及系统的设计、测试等多方面的内容；涉及了固体物理学、量子力学、热力学与统计物理学、材料科学、电子线路、信号处理、计算机辅助设计、测试与加工、图论、化学等多个领域。</a:t>
            </a:r>
            <a:endParaRPr lang="zh-CN" altLang="en-US" sz="2000" dirty="0">
              <a:latin typeface="Arial" panose="020B0604020202020204" pitchFamily="34" charset="0"/>
              <a:ea typeface="宋体" panose="02010600030101010101" pitchFamily="2" charset="-122"/>
            </a:endParaRPr>
          </a:p>
        </p:txBody>
      </p:sp>
      <p:pic>
        <p:nvPicPr>
          <p:cNvPr id="14340" name="图片 6"/>
          <p:cNvPicPr>
            <a:picLocks noChangeAspect="1"/>
          </p:cNvPicPr>
          <p:nvPr/>
        </p:nvPicPr>
        <p:blipFill>
          <a:blip r:embed="rId1"/>
          <a:stretch>
            <a:fillRect/>
          </a:stretch>
        </p:blipFill>
        <p:spPr>
          <a:xfrm>
            <a:off x="1476375" y="4076700"/>
            <a:ext cx="703263" cy="1751013"/>
          </a:xfrm>
          <a:prstGeom prst="rect">
            <a:avLst/>
          </a:prstGeom>
          <a:noFill/>
          <a:ln w="9525">
            <a:noFill/>
          </a:ln>
        </p:spPr>
      </p:pic>
      <p:pic>
        <p:nvPicPr>
          <p:cNvPr id="14341" name="图片 1"/>
          <p:cNvPicPr>
            <a:picLocks noChangeAspect="1"/>
          </p:cNvPicPr>
          <p:nvPr/>
        </p:nvPicPr>
        <p:blipFill>
          <a:blip r:embed="rId2"/>
          <a:stretch>
            <a:fillRect/>
          </a:stretch>
        </p:blipFill>
        <p:spPr>
          <a:xfrm>
            <a:off x="2590800" y="4294188"/>
            <a:ext cx="1755775" cy="1316037"/>
          </a:xfrm>
          <a:prstGeom prst="rect">
            <a:avLst/>
          </a:prstGeom>
          <a:noFill/>
          <a:ln w="9525">
            <a:noFill/>
          </a:ln>
        </p:spPr>
      </p:pic>
      <p:pic>
        <p:nvPicPr>
          <p:cNvPr id="14342" name="图片 2"/>
          <p:cNvPicPr>
            <a:picLocks noChangeAspect="1"/>
          </p:cNvPicPr>
          <p:nvPr/>
        </p:nvPicPr>
        <p:blipFill>
          <a:blip r:embed="rId3"/>
          <a:stretch>
            <a:fillRect/>
          </a:stretch>
        </p:blipFill>
        <p:spPr>
          <a:xfrm>
            <a:off x="4859338" y="3932238"/>
            <a:ext cx="1743075" cy="18065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7461"/>
                                        </p:tgtEl>
                                        <p:attrNameLst>
                                          <p:attrName>style.visibility</p:attrName>
                                        </p:attrNameLst>
                                      </p:cBhvr>
                                      <p:to>
                                        <p:strVal val="visible"/>
                                      </p:to>
                                    </p:set>
                                    <p:animEffect transition="in" filter="box(in)">
                                      <p:cBhvr>
                                        <p:cTn id="7" dur="500"/>
                                        <p:tgtEl>
                                          <p:spTgt spid="147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27405" y="1988820"/>
            <a:ext cx="7111365" cy="2984500"/>
          </a:xfrm>
        </p:spPr>
        <p:txBody>
          <a:bodyPr/>
          <a:p>
            <a:pPr marL="342900" marR="0" indent="-342900" algn="just" defTabSz="914400" rtl="0">
              <a:lnSpc>
                <a:spcPct val="150000"/>
              </a:lnSpc>
              <a:spcBef>
                <a:spcPts val="0"/>
              </a:spcBef>
              <a:spcAft>
                <a:spcPct val="0"/>
              </a:spcAft>
              <a:buClrTx/>
              <a:buSzTx/>
              <a:buFontTx/>
              <a:buChar char="•"/>
            </a:pPr>
            <a:r>
              <a:rPr kumimoji="0" lang="zh-CN" altLang="en-US" sz="2000" b="0" i="0" u="none" strike="noStrike" kern="1200" cap="none" spc="0" normalizeH="0" baseline="0" noProof="1">
                <a:solidFill>
                  <a:schemeClr val="tx1"/>
                </a:solidFill>
                <a:latin typeface="+mn-lt"/>
                <a:ea typeface="+mn-ea"/>
                <a:cs typeface="+mn-cs"/>
              </a:rPr>
              <a:t>晶圆(wafer)，是制造各式芯片的基础。</a:t>
            </a:r>
            <a:endParaRPr kumimoji="0" lang="zh-CN" altLang="en-US" sz="2000" b="0" i="0" u="none" strike="noStrike" kern="1200" cap="none" spc="0" normalizeH="0" baseline="0" noProof="1">
              <a:solidFill>
                <a:schemeClr val="tx1"/>
              </a:solidFill>
              <a:latin typeface="+mn-lt"/>
              <a:ea typeface="+mn-ea"/>
              <a:cs typeface="+mn-cs"/>
            </a:endParaRPr>
          </a:p>
          <a:p>
            <a:pPr marL="342900" marR="0" indent="-342900" algn="just" defTabSz="914400" rtl="0">
              <a:lnSpc>
                <a:spcPct val="150000"/>
              </a:lnSpc>
              <a:spcBef>
                <a:spcPts val="0"/>
              </a:spcBef>
              <a:spcAft>
                <a:spcPct val="0"/>
              </a:spcAft>
              <a:buClrTx/>
              <a:buSzTx/>
              <a:buFontTx/>
              <a:buChar char="•"/>
            </a:pPr>
            <a:endParaRPr kumimoji="0" lang="zh-CN" altLang="en-US" sz="2000" b="0" i="0" u="none" strike="noStrike" kern="1200" cap="none" spc="0" normalizeH="0" baseline="0" noProof="1">
              <a:solidFill>
                <a:schemeClr val="tx1"/>
              </a:solidFill>
              <a:latin typeface="+mn-lt"/>
              <a:ea typeface="+mn-ea"/>
              <a:cs typeface="+mn-cs"/>
            </a:endParaRPr>
          </a:p>
          <a:p>
            <a:pPr marL="0" marR="0" indent="0" algn="just" defTabSz="914400" rtl="0">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晶圆的制造过程</a:t>
            </a:r>
            <a:endParaRPr kumimoji="0" lang="zh-CN" altLang="en-US" sz="2000" b="0" i="0" u="none" strike="noStrike" kern="1200" cap="none" spc="0" normalizeH="0" baseline="0" noProof="1">
              <a:solidFill>
                <a:schemeClr val="tx1"/>
              </a:solidFill>
              <a:latin typeface="+mn-lt"/>
              <a:ea typeface="+mn-ea"/>
              <a:cs typeface="+mn-cs"/>
            </a:endParaRPr>
          </a:p>
          <a:p>
            <a:pPr marL="0" marR="0" indent="0" algn="just" defTabSz="914400" rtl="0">
              <a:lnSpc>
                <a:spcPct val="150000"/>
              </a:lnSpc>
              <a:spcBef>
                <a:spcPts val="0"/>
              </a:spcBef>
              <a:spcAft>
                <a:spcPct val="0"/>
              </a:spcAft>
              <a:buClrTx/>
              <a:buSzTx/>
              <a:buFontTx/>
              <a:buNone/>
            </a:pPr>
            <a:r>
              <a:rPr kumimoji="0" lang="en-US" altLang="zh-CN" sz="2000" b="0" i="0" u="none" strike="noStrike" kern="1200" cap="none" spc="0" normalizeH="0" baseline="0" noProof="1">
                <a:solidFill>
                  <a:schemeClr val="tx1"/>
                </a:solidFill>
                <a:latin typeface="+mn-lt"/>
                <a:ea typeface="+mn-ea"/>
                <a:cs typeface="+mn-cs"/>
              </a:rPr>
              <a:t>a. </a:t>
            </a:r>
            <a:r>
              <a:rPr kumimoji="0" lang="zh-CN" altLang="en-US" sz="2000" b="0" i="0" u="none" strike="noStrike" kern="1200" cap="none" spc="0" normalizeH="0" baseline="0" noProof="1">
                <a:solidFill>
                  <a:schemeClr val="tx1"/>
                </a:solidFill>
                <a:latin typeface="+mn-lt"/>
                <a:ea typeface="+mn-ea"/>
                <a:cs typeface="+mn-cs"/>
              </a:rPr>
              <a:t>冶金级纯化，此一过程主要是加入碳，以氧化还原的方式，将氧化硅转换成 98% 以上纯度的硅</a:t>
            </a:r>
            <a:r>
              <a:rPr kumimoji="0" lang="en-US" altLang="zh-CN" sz="2000" b="0" i="0" u="none" strike="noStrike" kern="1200" cap="none" spc="0" normalizeH="0" baseline="0" noProof="1">
                <a:solidFill>
                  <a:schemeClr val="tx1"/>
                </a:solidFill>
                <a:latin typeface="+mn-lt"/>
                <a:ea typeface="+mn-ea"/>
                <a:cs typeface="+mn-cs"/>
              </a:rPr>
              <a:t>.</a:t>
            </a:r>
            <a:endParaRPr kumimoji="0" lang="en-US" altLang="zh-CN" sz="2000" b="0" i="0" u="none" strike="noStrike" kern="1200" cap="none" spc="0" normalizeH="0" baseline="0" noProof="1">
              <a:solidFill>
                <a:schemeClr val="tx1"/>
              </a:solidFill>
              <a:latin typeface="+mn-lt"/>
              <a:ea typeface="+mn-ea"/>
              <a:cs typeface="+mn-cs"/>
            </a:endParaRPr>
          </a:p>
        </p:txBody>
      </p:sp>
      <p:sp>
        <p:nvSpPr>
          <p:cNvPr id="80898" name="文本框 1"/>
          <p:cNvSpPr txBox="1"/>
          <p:nvPr/>
        </p:nvSpPr>
        <p:spPr>
          <a:xfrm>
            <a:off x="1331595" y="1124585"/>
            <a:ext cx="2606675" cy="584200"/>
          </a:xfrm>
          <a:prstGeom prst="rect">
            <a:avLst/>
          </a:prstGeom>
          <a:noFill/>
          <a:ln w="9525">
            <a:noFill/>
          </a:ln>
        </p:spPr>
        <p:txBody>
          <a:bodyPr wrap="none" anchor="t" anchorCtr="0">
            <a:spAutoFit/>
          </a:bodyPr>
          <a:p>
            <a:r>
              <a:rPr lang="en-US" altLang="zh-CN" sz="3200" b="1">
                <a:latin typeface="Arial" panose="020B0604020202020204" pitchFamily="34" charset="0"/>
                <a:ea typeface="宋体" panose="02010600030101010101" pitchFamily="2" charset="-122"/>
                <a:sym typeface="宋体" panose="02010600030101010101" pitchFamily="2" charset="-122"/>
              </a:rPr>
              <a:t>3.2  </a:t>
            </a:r>
            <a:r>
              <a:rPr lang="zh-CN" altLang="en-US" sz="3200" b="1">
                <a:latin typeface="Arial" panose="020B0604020202020204" pitchFamily="34" charset="0"/>
                <a:ea typeface="宋体" panose="02010600030101010101" pitchFamily="2" charset="-122"/>
                <a:sym typeface="宋体" panose="02010600030101010101" pitchFamily="2" charset="-122"/>
              </a:rPr>
              <a:t>芯片制造</a:t>
            </a:r>
            <a:endParaRPr lang="zh-CN" altLang="en-US" sz="3200" b="1">
              <a:latin typeface="Arial" panose="020B0604020202020204" pitchFamily="34" charset="0"/>
              <a:ea typeface="宋体" panose="02010600030101010101"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内容占位符 2"/>
          <p:cNvSpPr>
            <a:spLocks noGrp="1"/>
          </p:cNvSpPr>
          <p:nvPr>
            <p:ph sz="half" idx="1"/>
          </p:nvPr>
        </p:nvSpPr>
        <p:spPr>
          <a:xfrm>
            <a:off x="638175" y="704850"/>
            <a:ext cx="4032250" cy="957263"/>
          </a:xfrm>
        </p:spPr>
        <p:txBody>
          <a:bodyPr anchor="t" anchorCtr="0"/>
          <a:p>
            <a:pPr marL="0" indent="0" defTabSz="914400">
              <a:buClrTx/>
              <a:buSzTx/>
              <a:buFontTx/>
              <a:buNone/>
            </a:pPr>
            <a:r>
              <a:rPr lang="en-US" altLang="zh-CN"/>
              <a:t>b.</a:t>
            </a:r>
            <a:r>
              <a:rPr lang="zh-CN" altLang="en-US"/>
              <a:t>拉晶</a:t>
            </a:r>
            <a:endParaRPr lang="zh-CN" altLang="en-US"/>
          </a:p>
        </p:txBody>
      </p:sp>
      <p:pic>
        <p:nvPicPr>
          <p:cNvPr id="81922" name="内容占位符 3"/>
          <p:cNvPicPr>
            <a:picLocks noGrp="1" noChangeAspect="1"/>
          </p:cNvPicPr>
          <p:nvPr>
            <p:ph sz="half" idx="2"/>
          </p:nvPr>
        </p:nvPicPr>
        <p:blipFill>
          <a:blip r:embed="rId1"/>
          <a:stretch>
            <a:fillRect/>
          </a:stretch>
        </p:blipFill>
        <p:spPr>
          <a:xfrm>
            <a:off x="100013" y="1485900"/>
            <a:ext cx="5307012" cy="2638425"/>
          </a:xfrm>
        </p:spPr>
      </p:pic>
      <p:pic>
        <p:nvPicPr>
          <p:cNvPr id="81923" name="图片 6"/>
          <p:cNvPicPr>
            <a:picLocks noChangeAspect="1"/>
          </p:cNvPicPr>
          <p:nvPr/>
        </p:nvPicPr>
        <p:blipFill>
          <a:blip r:embed="rId2"/>
          <a:stretch>
            <a:fillRect/>
          </a:stretch>
        </p:blipFill>
        <p:spPr>
          <a:xfrm>
            <a:off x="6080125" y="835025"/>
            <a:ext cx="1374775" cy="3419475"/>
          </a:xfrm>
          <a:prstGeom prst="rect">
            <a:avLst/>
          </a:prstGeom>
          <a:noFill/>
          <a:ln w="9525">
            <a:noFill/>
          </a:ln>
        </p:spPr>
      </p:pic>
      <p:sp>
        <p:nvSpPr>
          <p:cNvPr id="81924" name="文本框 7"/>
          <p:cNvSpPr txBox="1"/>
          <p:nvPr/>
        </p:nvSpPr>
        <p:spPr>
          <a:xfrm>
            <a:off x="638175" y="4683125"/>
            <a:ext cx="5064125" cy="1198563"/>
          </a:xfrm>
          <a:prstGeom prst="rect">
            <a:avLst/>
          </a:prstGeom>
          <a:noFill/>
          <a:ln w="9525">
            <a:noFill/>
          </a:ln>
        </p:spPr>
        <p:txBody>
          <a:bodyPr wrap="square" anchor="t" anchorCtr="0">
            <a:spAutoFit/>
          </a:bodyPr>
          <a:p>
            <a:r>
              <a:rPr lang="en-US" altLang="zh-CN" sz="3200">
                <a:latin typeface="Arial" panose="020B0604020202020204" pitchFamily="34" charset="0"/>
                <a:ea typeface="宋体" panose="02010600030101010101" pitchFamily="2" charset="-122"/>
              </a:rPr>
              <a:t>c.</a:t>
            </a:r>
            <a:r>
              <a:rPr lang="zh-CN" altLang="en-US" sz="3200">
                <a:latin typeface="Arial" panose="020B0604020202020204" pitchFamily="34" charset="0"/>
                <a:ea typeface="宋体" panose="02010600030101010101" pitchFamily="2" charset="-122"/>
              </a:rPr>
              <a:t>切片：</a:t>
            </a:r>
            <a:r>
              <a:rPr lang="zh-CN" altLang="en-US" sz="2000">
                <a:latin typeface="Arial" panose="020B0604020202020204" pitchFamily="34" charset="0"/>
                <a:ea typeface="宋体" panose="02010600030101010101" pitchFamily="2" charset="-122"/>
              </a:rPr>
              <a:t>以钻石刀将硅晶柱横向切成圆片，圆片再经由抛光便可形成芯片制造所需的硅晶圆</a:t>
            </a:r>
            <a:endParaRPr lang="zh-CN" altLang="en-US" sz="2000">
              <a:latin typeface="Arial" panose="020B0604020202020204" pitchFamily="34" charset="0"/>
              <a:ea typeface="宋体" panose="02010600030101010101"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内容占位符 2"/>
          <p:cNvSpPr>
            <a:spLocks noGrp="1"/>
          </p:cNvSpPr>
          <p:nvPr>
            <p:ph sz="half" idx="1"/>
          </p:nvPr>
        </p:nvSpPr>
        <p:spPr>
          <a:xfrm>
            <a:off x="638175" y="704850"/>
            <a:ext cx="4032250" cy="957263"/>
          </a:xfrm>
        </p:spPr>
        <p:txBody>
          <a:bodyPr anchor="t" anchorCtr="0"/>
          <a:p>
            <a:pPr marL="0" indent="0" defTabSz="914400">
              <a:buClrTx/>
              <a:buSzTx/>
              <a:buFontTx/>
              <a:buNone/>
            </a:pPr>
            <a:r>
              <a:rPr lang="en-US" altLang="zh-CN"/>
              <a:t>b.</a:t>
            </a:r>
            <a:r>
              <a:rPr lang="zh-CN" altLang="en-US"/>
              <a:t>拉晶</a:t>
            </a:r>
            <a:endParaRPr lang="zh-CN" altLang="en-US"/>
          </a:p>
        </p:txBody>
      </p:sp>
      <p:pic>
        <p:nvPicPr>
          <p:cNvPr id="82946" name="内容占位符 3"/>
          <p:cNvPicPr>
            <a:picLocks noGrp="1" noChangeAspect="1"/>
          </p:cNvPicPr>
          <p:nvPr>
            <p:ph sz="half" idx="2"/>
          </p:nvPr>
        </p:nvPicPr>
        <p:blipFill>
          <a:blip r:embed="rId1"/>
          <a:stretch>
            <a:fillRect/>
          </a:stretch>
        </p:blipFill>
        <p:spPr>
          <a:xfrm>
            <a:off x="100013" y="1485900"/>
            <a:ext cx="5307012" cy="2638425"/>
          </a:xfrm>
        </p:spPr>
      </p:pic>
      <p:pic>
        <p:nvPicPr>
          <p:cNvPr id="82947" name="图片 6"/>
          <p:cNvPicPr>
            <a:picLocks noChangeAspect="1"/>
          </p:cNvPicPr>
          <p:nvPr/>
        </p:nvPicPr>
        <p:blipFill>
          <a:blip r:embed="rId2"/>
          <a:stretch>
            <a:fillRect/>
          </a:stretch>
        </p:blipFill>
        <p:spPr>
          <a:xfrm>
            <a:off x="6080125" y="835025"/>
            <a:ext cx="1374775" cy="3419475"/>
          </a:xfrm>
          <a:prstGeom prst="rect">
            <a:avLst/>
          </a:prstGeom>
          <a:noFill/>
          <a:ln w="9525">
            <a:noFill/>
          </a:ln>
        </p:spPr>
      </p:pic>
      <p:sp>
        <p:nvSpPr>
          <p:cNvPr id="82948" name="文本框 7"/>
          <p:cNvSpPr txBox="1"/>
          <p:nvPr/>
        </p:nvSpPr>
        <p:spPr>
          <a:xfrm>
            <a:off x="638175" y="4683125"/>
            <a:ext cx="5064125" cy="1198563"/>
          </a:xfrm>
          <a:prstGeom prst="rect">
            <a:avLst/>
          </a:prstGeom>
          <a:noFill/>
          <a:ln w="9525">
            <a:noFill/>
          </a:ln>
        </p:spPr>
        <p:txBody>
          <a:bodyPr wrap="square" anchor="t" anchorCtr="0">
            <a:spAutoFit/>
          </a:bodyPr>
          <a:p>
            <a:r>
              <a:rPr lang="en-US" altLang="zh-CN" sz="3200">
                <a:latin typeface="Arial" panose="020B0604020202020204" pitchFamily="34" charset="0"/>
                <a:ea typeface="宋体" panose="02010600030101010101" pitchFamily="2" charset="-122"/>
              </a:rPr>
              <a:t>c.</a:t>
            </a:r>
            <a:r>
              <a:rPr lang="zh-CN" altLang="en-US" sz="3200">
                <a:latin typeface="Arial" panose="020B0604020202020204" pitchFamily="34" charset="0"/>
                <a:ea typeface="宋体" panose="02010600030101010101" pitchFamily="2" charset="-122"/>
              </a:rPr>
              <a:t>切片：</a:t>
            </a:r>
            <a:r>
              <a:rPr lang="zh-CN" altLang="en-US" sz="2000">
                <a:latin typeface="Arial" panose="020B0604020202020204" pitchFamily="34" charset="0"/>
                <a:ea typeface="宋体" panose="02010600030101010101" pitchFamily="2" charset="-122"/>
              </a:rPr>
              <a:t>以钻石刀将硅晶柱横向切成圆片，圆片再经由抛光便可形成芯片制造所需的硅晶圆</a:t>
            </a:r>
            <a:endParaRPr lang="zh-CN" altLang="en-US" sz="2000">
              <a:latin typeface="Arial" panose="020B0604020202020204" pitchFamily="34" charset="0"/>
              <a:ea typeface="宋体" panose="02010600030101010101"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内容占位符 2"/>
          <p:cNvSpPr>
            <a:spLocks noGrp="1"/>
          </p:cNvSpPr>
          <p:nvPr>
            <p:ph sz="half" idx="1"/>
          </p:nvPr>
        </p:nvSpPr>
        <p:spPr>
          <a:xfrm>
            <a:off x="398463" y="2986088"/>
            <a:ext cx="4032250" cy="1754187"/>
          </a:xfrm>
        </p:spPr>
        <p:txBody>
          <a:bodyPr anchor="t" anchorCtr="0"/>
          <a:p>
            <a:pPr defTabSz="914400">
              <a:buClrTx/>
              <a:buSzTx/>
              <a:buFontTx/>
            </a:pPr>
            <a:r>
              <a:rPr lang="zh-CN" altLang="en-US" sz="2000"/>
              <a:t>IC 电路的 3D 图，从图中可以看出它的结构就像房子的樑和柱，一层一层堆叠，这也就是为何会将 IC 制造比拟成盖房子。</a:t>
            </a:r>
            <a:endParaRPr lang="zh-CN" altLang="en-US" sz="2000"/>
          </a:p>
        </p:txBody>
      </p:sp>
      <p:pic>
        <p:nvPicPr>
          <p:cNvPr id="83970" name="内容占位符 3"/>
          <p:cNvPicPr>
            <a:picLocks noGrp="1" noChangeAspect="1"/>
          </p:cNvPicPr>
          <p:nvPr>
            <p:ph sz="half" idx="2"/>
          </p:nvPr>
        </p:nvPicPr>
        <p:blipFill>
          <a:blip r:embed="rId1"/>
          <a:stretch>
            <a:fillRect/>
          </a:stretch>
        </p:blipFill>
        <p:spPr>
          <a:xfrm>
            <a:off x="4499610" y="1196975"/>
            <a:ext cx="4032250" cy="4265613"/>
          </a:xfrm>
        </p:spPr>
      </p:pic>
      <p:sp>
        <p:nvSpPr>
          <p:cNvPr id="83971" name="文本框 1"/>
          <p:cNvSpPr txBox="1"/>
          <p:nvPr/>
        </p:nvSpPr>
        <p:spPr>
          <a:xfrm>
            <a:off x="776288" y="579438"/>
            <a:ext cx="1284287" cy="582612"/>
          </a:xfrm>
          <a:prstGeom prst="rect">
            <a:avLst/>
          </a:prstGeom>
          <a:noFill/>
          <a:ln w="9525">
            <a:noFill/>
          </a:ln>
        </p:spPr>
        <p:txBody>
          <a:bodyPr wrap="none" anchor="t" anchorCtr="0">
            <a:spAutoFit/>
          </a:bodyPr>
          <a:p>
            <a:pPr marL="285750" indent="-285750">
              <a:buFont typeface="Arial" panose="020B0604020202020204" pitchFamily="34" charset="0"/>
              <a:buChar char="•"/>
            </a:pPr>
            <a:r>
              <a:rPr lang="zh-CN" altLang="en-US" sz="3200" b="1">
                <a:latin typeface="Arial" panose="020B0604020202020204" pitchFamily="34" charset="0"/>
                <a:ea typeface="宋体" panose="02010600030101010101" pitchFamily="2" charset="-122"/>
              </a:rPr>
              <a:t>制造</a:t>
            </a:r>
            <a:endParaRPr lang="zh-CN" altLang="en-US" sz="3200" b="1">
              <a:latin typeface="Arial" panose="020B0604020202020204" pitchFamily="34" charset="0"/>
              <a:ea typeface="宋体" panose="0201060003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内容占位符 2"/>
          <p:cNvSpPr>
            <a:spLocks noGrp="1"/>
          </p:cNvSpPr>
          <p:nvPr>
            <p:ph sz="half" idx="1"/>
          </p:nvPr>
        </p:nvSpPr>
        <p:spPr>
          <a:xfrm>
            <a:off x="457200" y="1600200"/>
            <a:ext cx="7777163" cy="4525963"/>
          </a:xfrm>
        </p:spPr>
        <p:txBody>
          <a:bodyPr anchor="t" anchorCtr="0"/>
          <a:p>
            <a:pPr defTabSz="914400">
              <a:buClrTx/>
              <a:buSzTx/>
              <a:buFontTx/>
            </a:pPr>
            <a:r>
              <a:rPr lang="zh-CN" altLang="en-US" sz="2000"/>
              <a:t>制造 IC 时，可以简单分成以上 4 种步骤。虽然实际制造时，制造的步骤会有差异，使用的材料也有所不同，但是大体上皆采用类似的原理。</a:t>
            </a:r>
            <a:endParaRPr lang="zh-CN" altLang="en-US"/>
          </a:p>
          <a:p>
            <a:pPr defTabSz="914400">
              <a:buClrTx/>
              <a:buSzTx/>
              <a:buFontTx/>
            </a:pPr>
            <a:endParaRPr lang="zh-CN" altLang="en-US"/>
          </a:p>
          <a:p>
            <a:pPr defTabSz="914400">
              <a:buClrTx/>
              <a:buSzTx/>
              <a:buFontTx/>
            </a:pPr>
            <a:endParaRPr lang="zh-CN" altLang="en-US"/>
          </a:p>
        </p:txBody>
      </p:sp>
      <p:pic>
        <p:nvPicPr>
          <p:cNvPr id="84994" name="内容占位符 3"/>
          <p:cNvPicPr>
            <a:picLocks noGrp="1" noChangeAspect="1"/>
          </p:cNvPicPr>
          <p:nvPr>
            <p:ph sz="half" idx="2"/>
          </p:nvPr>
        </p:nvPicPr>
        <p:blipFill>
          <a:blip r:embed="rId1"/>
          <a:stretch>
            <a:fillRect/>
          </a:stretch>
        </p:blipFill>
        <p:spPr>
          <a:xfrm>
            <a:off x="703263" y="2963863"/>
            <a:ext cx="7737475" cy="2279650"/>
          </a:xfr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内容占位符 2"/>
          <p:cNvSpPr>
            <a:spLocks noGrp="1"/>
          </p:cNvSpPr>
          <p:nvPr>
            <p:ph idx="1"/>
          </p:nvPr>
        </p:nvSpPr>
        <p:spPr>
          <a:xfrm>
            <a:off x="611505" y="1196975"/>
            <a:ext cx="7886700" cy="4406900"/>
          </a:xfrm>
        </p:spPr>
        <p:txBody>
          <a:bodyPr anchor="t" anchorCtr="0"/>
          <a:p>
            <a:pPr algn="just">
              <a:lnSpc>
                <a:spcPct val="150000"/>
              </a:lnSpc>
              <a:spcBef>
                <a:spcPts val="0"/>
              </a:spcBef>
            </a:pPr>
            <a:r>
              <a:rPr lang="zh-CN" altLang="en-US" sz="2000"/>
              <a:t>金属溅镀：将欲使用的金属材料均匀洒在晶圆片上，形成一薄膜。</a:t>
            </a:r>
            <a:endParaRPr lang="zh-CN" altLang="en-US" sz="2000"/>
          </a:p>
          <a:p>
            <a:pPr algn="just">
              <a:lnSpc>
                <a:spcPct val="150000"/>
              </a:lnSpc>
              <a:spcBef>
                <a:spcPts val="0"/>
              </a:spcBef>
            </a:pPr>
            <a:r>
              <a:rPr lang="zh-CN" altLang="en-US" sz="2000"/>
              <a:t>涂布光阻：先将光阻材料放在晶圆片上，透过光罩，将光束打在不要的部分上，破坏光阻材料结构。接着，再以化学药剂将被破坏的材料洗去。</a:t>
            </a:r>
            <a:endParaRPr lang="zh-CN" altLang="en-US" sz="2000"/>
          </a:p>
          <a:p>
            <a:pPr algn="just">
              <a:lnSpc>
                <a:spcPct val="150000"/>
              </a:lnSpc>
              <a:spcBef>
                <a:spcPts val="0"/>
              </a:spcBef>
            </a:pPr>
            <a:r>
              <a:rPr lang="zh-CN" altLang="en-US" sz="2000"/>
              <a:t>蚀刻技术：将没有受光阻保护的硅晶圆，以离子束蚀刻。</a:t>
            </a:r>
            <a:endParaRPr lang="zh-CN" altLang="en-US" sz="2000"/>
          </a:p>
          <a:p>
            <a:pPr algn="just">
              <a:lnSpc>
                <a:spcPct val="150000"/>
              </a:lnSpc>
              <a:spcBef>
                <a:spcPts val="0"/>
              </a:spcBef>
            </a:pPr>
            <a:r>
              <a:rPr lang="zh-CN" altLang="en-US" sz="2000"/>
              <a:t>光阻去除：使用去光阻液皆剩下的光阻溶解掉，如此便完成一次流程。</a:t>
            </a:r>
            <a:endParaRPr lang="zh-CN" altLang="en-US" sz="2000"/>
          </a:p>
          <a:p>
            <a:pPr algn="just">
              <a:lnSpc>
                <a:spcPct val="150000"/>
              </a:lnSpc>
              <a:spcBef>
                <a:spcPts val="0"/>
              </a:spcBef>
            </a:pPr>
            <a:r>
              <a:rPr lang="zh-CN" altLang="en-US" sz="2000"/>
              <a:t>最后便会在一整片晶圆上完成很多 IC 芯片，接下来只要将完成的方形 IC 芯片剪下，便可送到封装厂做封装</a:t>
            </a:r>
            <a:r>
              <a:rPr lang="en-US" altLang="zh-CN" sz="2000"/>
              <a:t>.</a:t>
            </a:r>
            <a:endParaRPr lang="en-US" altLang="zh-CN" sz="20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内容占位符 2"/>
          <p:cNvSpPr>
            <a:spLocks noGrp="1"/>
          </p:cNvSpPr>
          <p:nvPr>
            <p:ph idx="1"/>
          </p:nvPr>
        </p:nvSpPr>
        <p:spPr>
          <a:xfrm>
            <a:off x="457200" y="881063"/>
            <a:ext cx="8229600" cy="5372100"/>
          </a:xfrm>
        </p:spPr>
        <p:txBody>
          <a:bodyPr anchor="t" anchorCtr="0"/>
          <a:p>
            <a:pPr>
              <a:lnSpc>
                <a:spcPct val="150000"/>
              </a:lnSpc>
              <a:spcBef>
                <a:spcPct val="0"/>
              </a:spcBef>
            </a:pPr>
            <a:r>
              <a:rPr lang="zh-CN" altLang="en-US" sz="2000"/>
              <a:t>极紫外光刻（Extreme Ultraviolet Lithography），常称作EUV光刻EUV光刻技术的研发始于20世纪80年代。最早希望在半周期为70nm的节点（对应逻辑器件130nm节点）就能用上EUV光刻机。可是，这一技术一直达不到晶圆厂量产光刻所需要的技术指标和产能要求。直到2016年，EUV光刻机仍然没能投入量产。晶圆厂不得不使用193nm浸没式光刻机，依靠双重光刻的办法来实现32nm存储器件、20nm和14nm逻辑器件的生产。</a:t>
            </a:r>
            <a:endParaRPr lang="zh-CN" altLang="en-US" sz="2000"/>
          </a:p>
          <a:p>
            <a:pPr>
              <a:lnSpc>
                <a:spcPct val="150000"/>
              </a:lnSpc>
              <a:spcBef>
                <a:spcPct val="0"/>
              </a:spcBef>
            </a:pPr>
            <a:r>
              <a:rPr lang="zh-CN" altLang="en-US" sz="2000"/>
              <a:t>不断延误，对EUV技术来说，有利也有弊。一方面，它可以获得更多的时间来解决技术问题，提高性能参数；另一方面，下一个技术节点会对EUV提出更高的要求。截止2016年，用于研发和小批量试产的EUV光刻机，已经被安装在晶圆厂，并投入使用。</a:t>
            </a:r>
            <a:endParaRPr lang="zh-CN" altLang="en-US" sz="20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内容占位符 2"/>
          <p:cNvSpPr>
            <a:spLocks noGrp="1"/>
          </p:cNvSpPr>
          <p:nvPr>
            <p:ph sz="half" idx="1"/>
          </p:nvPr>
        </p:nvSpPr>
        <p:spPr>
          <a:xfrm>
            <a:off x="598488" y="471488"/>
            <a:ext cx="4032250" cy="709612"/>
          </a:xfrm>
        </p:spPr>
        <p:txBody>
          <a:bodyPr anchor="t" anchorCtr="0"/>
          <a:p>
            <a:pPr defTabSz="914400">
              <a:buClrTx/>
              <a:buSzTx/>
              <a:buFontTx/>
            </a:pPr>
            <a:r>
              <a:rPr lang="zh-CN" altLang="en-US"/>
              <a:t>纳米制程</a:t>
            </a:r>
            <a:endParaRPr lang="zh-CN" altLang="en-US"/>
          </a:p>
          <a:p>
            <a:pPr defTabSz="914400">
              <a:buClrTx/>
              <a:buSzTx/>
              <a:buFontTx/>
            </a:pPr>
            <a:endParaRPr lang="zh-CN" altLang="en-US"/>
          </a:p>
          <a:p>
            <a:pPr defTabSz="914400">
              <a:buClrTx/>
              <a:buSzTx/>
              <a:buFontTx/>
            </a:pPr>
            <a:endParaRPr lang="zh-CN" altLang="en-US"/>
          </a:p>
        </p:txBody>
      </p:sp>
      <p:pic>
        <p:nvPicPr>
          <p:cNvPr id="88066" name="内容占位符 3"/>
          <p:cNvPicPr>
            <a:picLocks noGrp="1" noChangeAspect="1"/>
          </p:cNvPicPr>
          <p:nvPr>
            <p:ph sz="half" idx="2"/>
          </p:nvPr>
        </p:nvPicPr>
        <p:blipFill>
          <a:blip r:embed="rId1"/>
          <a:stretch>
            <a:fillRect/>
          </a:stretch>
        </p:blipFill>
        <p:spPr>
          <a:xfrm>
            <a:off x="168275" y="954088"/>
            <a:ext cx="8264525" cy="3094037"/>
          </a:xfrm>
        </p:spPr>
      </p:pic>
      <p:sp>
        <p:nvSpPr>
          <p:cNvPr id="88067" name="文本框 5"/>
          <p:cNvSpPr txBox="1"/>
          <p:nvPr/>
        </p:nvSpPr>
        <p:spPr>
          <a:xfrm>
            <a:off x="1169988" y="4419600"/>
            <a:ext cx="6262687" cy="1198563"/>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在传统的做法中(左上图)，接触面只有一个平面，但是采用 FinFET(Tri-Gate)这个技术后，接触面将变成立体，可以轻易的增加接触面积，这样就可以在保持一样的接触面积下让 Source-Drain 端变得更小，对缩小尺寸有相当大的帮助。</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标题 1"/>
          <p:cNvSpPr>
            <a:spLocks noGrp="1"/>
          </p:cNvSpPr>
          <p:nvPr>
            <p:ph type="title"/>
          </p:nvPr>
        </p:nvSpPr>
        <p:spPr>
          <a:xfrm>
            <a:off x="971550" y="457200"/>
            <a:ext cx="5581015" cy="1143000"/>
          </a:xfrm>
        </p:spPr>
        <p:txBody>
          <a:bodyPr anchor="ctr" anchorCtr="0"/>
          <a:p>
            <a:pPr algn="l"/>
            <a:r>
              <a:rPr lang="en-US" altLang="zh-CN" sz="3200"/>
              <a:t>3.3 </a:t>
            </a:r>
            <a:r>
              <a:rPr lang="zh-CN" altLang="en-US" sz="3200"/>
              <a:t>芯片封装和测试</a:t>
            </a:r>
            <a:endParaRPr lang="zh-CN" altLang="en-US" sz="3200"/>
          </a:p>
        </p:txBody>
      </p:sp>
      <p:sp>
        <p:nvSpPr>
          <p:cNvPr id="89090" name="内容占位符 2"/>
          <p:cNvSpPr>
            <a:spLocks noGrp="1"/>
          </p:cNvSpPr>
          <p:nvPr>
            <p:ph idx="1"/>
          </p:nvPr>
        </p:nvSpPr>
        <p:spPr>
          <a:xfrm>
            <a:off x="1187450" y="1600200"/>
            <a:ext cx="6097270" cy="3337560"/>
          </a:xfrm>
        </p:spPr>
        <p:txBody>
          <a:bodyPr anchor="t" anchorCtr="0"/>
          <a:p>
            <a:pPr algn="just">
              <a:lnSpc>
                <a:spcPct val="150000"/>
              </a:lnSpc>
              <a:spcBef>
                <a:spcPct val="0"/>
              </a:spcBef>
            </a:pPr>
            <a:r>
              <a:rPr lang="zh-CN" altLang="en-US" sz="2000"/>
              <a:t>目前常见的封装有两种，一种是电动玩具内常见的，黑色长得像蜈蚣的 </a:t>
            </a:r>
            <a:r>
              <a:rPr lang="zh-CN" altLang="en-US" sz="2000">
                <a:solidFill>
                  <a:srgbClr val="FF0000"/>
                </a:solidFill>
              </a:rPr>
              <a:t>DIP</a:t>
            </a:r>
            <a:r>
              <a:rPr lang="zh-CN" altLang="en-US" sz="2000"/>
              <a:t> 封装，另一为购买盒装 CPU 时常见的</a:t>
            </a:r>
            <a:r>
              <a:rPr lang="zh-CN" altLang="en-US" sz="2000">
                <a:solidFill>
                  <a:srgbClr val="FF0000"/>
                </a:solidFill>
              </a:rPr>
              <a:t> BGA</a:t>
            </a:r>
            <a:r>
              <a:rPr lang="zh-CN" altLang="en-US" sz="2000"/>
              <a:t> 封装。</a:t>
            </a:r>
            <a:endParaRPr lang="zh-CN" altLang="en-US" sz="2000"/>
          </a:p>
          <a:p>
            <a:pPr algn="just">
              <a:lnSpc>
                <a:spcPct val="150000"/>
              </a:lnSpc>
              <a:spcBef>
                <a:spcPct val="0"/>
              </a:spcBef>
            </a:pPr>
            <a:r>
              <a:rPr lang="zh-CN" altLang="en-US" sz="2000"/>
              <a:t>其他的封装法，还有早期 CPU 使用的 PGA(Pin Grid Array;Pin Grid Array)或是 DIP 的改良版 QFP(塑料方形扁平封装)等</a:t>
            </a:r>
            <a:r>
              <a:rPr lang="zh-CN" altLang="en-US" sz="2000"/>
              <a:t>。</a:t>
            </a:r>
            <a:endParaRPr lang="zh-CN" altLang="en-US" sz="20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内容占位符 2"/>
          <p:cNvSpPr>
            <a:spLocks noGrp="1"/>
          </p:cNvSpPr>
          <p:nvPr>
            <p:ph sz="half" idx="1"/>
          </p:nvPr>
        </p:nvSpPr>
        <p:spPr>
          <a:xfrm>
            <a:off x="550863" y="1119188"/>
            <a:ext cx="8262937" cy="1066800"/>
          </a:xfrm>
        </p:spPr>
        <p:txBody>
          <a:bodyPr anchor="t" anchorCtr="0"/>
          <a:p>
            <a:pPr defTabSz="914400">
              <a:buClrTx/>
              <a:buSzTx/>
              <a:buFontTx/>
            </a:pPr>
            <a:r>
              <a:rPr lang="zh-CN" altLang="en-US"/>
              <a:t>双排直立式封装(Dual InlinePackage;DIP)</a:t>
            </a:r>
            <a:endParaRPr lang="zh-CN" altLang="en-US"/>
          </a:p>
        </p:txBody>
      </p:sp>
      <p:pic>
        <p:nvPicPr>
          <p:cNvPr id="90114" name="内容占位符 3"/>
          <p:cNvPicPr>
            <a:picLocks noGrp="1" noChangeAspect="1"/>
          </p:cNvPicPr>
          <p:nvPr>
            <p:ph sz="half" idx="2"/>
          </p:nvPr>
        </p:nvPicPr>
        <p:blipFill>
          <a:blip r:embed="rId1"/>
          <a:stretch>
            <a:fillRect/>
          </a:stretch>
        </p:blipFill>
        <p:spPr>
          <a:xfrm>
            <a:off x="1201738" y="2185988"/>
            <a:ext cx="5907087" cy="2968625"/>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35EE714-E7E2-4B46-8E00-1337ACA71813}"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5"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48484" name="Text Box 4"/>
          <p:cNvSpPr txBox="1"/>
          <p:nvPr/>
        </p:nvSpPr>
        <p:spPr>
          <a:xfrm>
            <a:off x="1475105" y="1341120"/>
            <a:ext cx="6522085" cy="3785870"/>
          </a:xfrm>
          <a:prstGeom prst="rect">
            <a:avLst/>
          </a:prstGeom>
          <a:noFill/>
          <a:ln w="9525">
            <a:noFill/>
          </a:ln>
        </p:spPr>
        <p:txBody>
          <a:bodyPr wrap="square" lIns="90000" tIns="46800" rIns="90000" bIns="46800" anchor="t" anchorCtr="0">
            <a:spAutoFit/>
          </a:bodyPr>
          <a:p>
            <a:pPr>
              <a:lnSpc>
                <a:spcPct val="150000"/>
              </a:lnSpc>
            </a:pPr>
            <a:r>
              <a:rPr lang="en-US" altLang="zh-CN" sz="2000" dirty="0">
                <a:latin typeface="Arial" panose="020B0604020202020204" pitchFamily="34" charset="0"/>
                <a:ea typeface="宋体" panose="02010600030101010101" pitchFamily="2" charset="-122"/>
              </a:rPr>
              <a:t>(3)</a:t>
            </a:r>
            <a:r>
              <a:rPr lang="zh-CN" altLang="en-US" sz="2000" b="1" dirty="0">
                <a:solidFill>
                  <a:srgbClr val="FF0000"/>
                </a:solidFill>
                <a:latin typeface="Arial" panose="020B0604020202020204" pitchFamily="34" charset="0"/>
                <a:ea typeface="宋体" panose="02010600030101010101" pitchFamily="2" charset="-122"/>
              </a:rPr>
              <a:t>发展极为迅速</a:t>
            </a:r>
            <a:r>
              <a:rPr lang="zh-CN" altLang="en-US" sz="2000" dirty="0">
                <a:latin typeface="Arial" panose="020B0604020202020204" pitchFamily="34" charset="0"/>
                <a:ea typeface="宋体" panose="02010600030101010101" pitchFamily="2" charset="-122"/>
              </a:rPr>
              <a:t>。高集成度、低功耗、高性能、高可靠性是微电子学发展的方向。信息技术发展的方向是多媒体</a:t>
            </a:r>
            <a:r>
              <a:rPr lang="en-US" altLang="zh-CN" sz="2000" dirty="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智能化</a:t>
            </a:r>
            <a:r>
              <a:rPr lang="en-US" altLang="zh-CN" sz="2000" dirty="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、网络化和个体化．要求系统获取和存储海量的多媒体信息、以极高速度精确可靠地处理和传输这些信息并及时地把有用信息显示出来或用于控制．所有这些都只能依赖于微电子技术的支撑才能成为现实。</a:t>
            </a:r>
            <a:r>
              <a:rPr lang="zh-CN" altLang="en-US" sz="2000" dirty="0">
                <a:solidFill>
                  <a:srgbClr val="0000FF"/>
                </a:solidFill>
                <a:latin typeface="Arial" panose="020B0604020202020204" pitchFamily="34" charset="0"/>
                <a:ea typeface="宋体" panose="02010600030101010101" pitchFamily="2" charset="-122"/>
              </a:rPr>
              <a:t>超高容量、超小型、超高速、超高频、超低功耗是信息技术无止境追求的目标，是微电子技术迅速发展的动力。</a:t>
            </a:r>
            <a:endParaRPr lang="zh-CN" altLang="en-US" sz="2000" dirty="0">
              <a:solidFill>
                <a:srgbClr val="0000FF"/>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8484"/>
                                        </p:tgtEl>
                                        <p:attrNameLst>
                                          <p:attrName>style.visibility</p:attrName>
                                        </p:attrNameLst>
                                      </p:cBhvr>
                                      <p:to>
                                        <p:strVal val="visible"/>
                                      </p:to>
                                    </p:set>
                                    <p:anim calcmode="lin" valueType="num">
                                      <p:cBhvr>
                                        <p:cTn id="7" dur="500" fill="hold"/>
                                        <p:tgtEl>
                                          <p:spTgt spid="148484"/>
                                        </p:tgtEl>
                                        <p:attrNameLst>
                                          <p:attrName>ppt_x</p:attrName>
                                        </p:attrNameLst>
                                      </p:cBhvr>
                                      <p:tavLst>
                                        <p:tav tm="0">
                                          <p:val>
                                            <p:strVal val="#ppt_x"/>
                                          </p:val>
                                        </p:tav>
                                        <p:tav tm="100000">
                                          <p:val>
                                            <p:strVal val="#ppt_x"/>
                                          </p:val>
                                        </p:tav>
                                      </p:tavLst>
                                    </p:anim>
                                    <p:anim calcmode="lin" valueType="num">
                                      <p:cBhvr>
                                        <p:cTn id="8" dur="500" fill="hold"/>
                                        <p:tgtEl>
                                          <p:spTgt spid="1484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679450" y="790575"/>
            <a:ext cx="7766050" cy="4525963"/>
          </a:xfrm>
        </p:spPr>
        <p:txBody>
          <a:bodyPr/>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800" b="0" i="0" u="none" strike="noStrike" kern="1200" cap="none" spc="0" normalizeH="0" baseline="0" noProof="1">
                <a:solidFill>
                  <a:schemeClr val="tx1"/>
                </a:solidFill>
                <a:latin typeface="+mn-lt"/>
                <a:ea typeface="+mn-ea"/>
                <a:cs typeface="+mn-cs"/>
              </a:rPr>
              <a:t>球格阵列(Ball Grid Array，BGA)封装</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和 DIP 相比封装体积较小，可轻易的放入体积较小的装置中。此外，因为接脚位在芯片下方，和 DIP 相比，可容纳更多的金属接脚。相当适合需要较多接点的芯片。然而，采用这种封装法成本较高且连接的方法较复杂，因此大多用在高单价的产品上。</a:t>
            </a:r>
            <a:endParaRPr kumimoji="0" lang="zh-CN" altLang="en-US" sz="2000" b="0" i="0" u="none" strike="noStrike" kern="1200" cap="none" spc="0" normalizeH="0" baseline="0" noProof="1">
              <a:solidFill>
                <a:schemeClr val="tx1"/>
              </a:solidFill>
              <a:latin typeface="+mn-lt"/>
              <a:ea typeface="+mn-ea"/>
              <a:cs typeface="+mn-cs"/>
            </a:endParaRPr>
          </a:p>
        </p:txBody>
      </p:sp>
      <p:pic>
        <p:nvPicPr>
          <p:cNvPr id="91138" name="内容占位符 3"/>
          <p:cNvPicPr>
            <a:picLocks noGrp="1" noChangeAspect="1"/>
          </p:cNvPicPr>
          <p:nvPr>
            <p:ph sz="half" idx="2"/>
          </p:nvPr>
        </p:nvPicPr>
        <p:blipFill>
          <a:blip r:embed="rId1"/>
          <a:stretch>
            <a:fillRect/>
          </a:stretch>
        </p:blipFill>
        <p:spPr>
          <a:xfrm>
            <a:off x="1412875" y="2959100"/>
            <a:ext cx="6040438" cy="2755900"/>
          </a:xfr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内容占位符 2"/>
          <p:cNvSpPr>
            <a:spLocks noGrp="1"/>
          </p:cNvSpPr>
          <p:nvPr>
            <p:ph idx="1"/>
          </p:nvPr>
        </p:nvSpPr>
        <p:spPr>
          <a:xfrm>
            <a:off x="894080" y="1541780"/>
            <a:ext cx="7417435" cy="3788410"/>
          </a:xfrm>
        </p:spPr>
        <p:txBody>
          <a:bodyPr anchor="t" anchorCtr="0"/>
          <a:p>
            <a:pPr>
              <a:lnSpc>
                <a:spcPct val="150000"/>
              </a:lnSpc>
              <a:spcBef>
                <a:spcPct val="0"/>
              </a:spcBef>
            </a:pPr>
            <a:r>
              <a:rPr lang="zh-CN" altLang="en-US" sz="2400"/>
              <a:t>然而，使用以上这些封装法，会耗费掉相当大的体积。像现在的行动装置、穿戴装置等，需要相当多种元件，如果各个元件都独立封装，组合起来将耗费非常大的空间，因此目前有两种方法，可满足缩小体积的要求，分别为 SoC(System On Chip)以及 SiP(System In Packet)。</a:t>
            </a:r>
            <a:endParaRPr lang="zh-CN" altLang="en-US" sz="24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08355" y="777875"/>
            <a:ext cx="7442200" cy="4651375"/>
          </a:xfrm>
        </p:spPr>
        <p:txBody>
          <a:bodyPr/>
          <a:p>
            <a:pPr marL="342900" marR="0" indent="-342900" algn="l" defTabSz="914400" rtl="0" eaLnBrk="1" fontAlgn="base" latinLnBrk="0" hangingPunct="1">
              <a:lnSpc>
                <a:spcPct val="100000"/>
              </a:lnSpc>
              <a:spcBef>
                <a:spcPct val="20000"/>
              </a:spcBef>
              <a:spcAft>
                <a:spcPct val="0"/>
              </a:spcAft>
              <a:buClrTx/>
              <a:buSzTx/>
              <a:buFontTx/>
              <a:buChar char="•"/>
            </a:pPr>
            <a:r>
              <a:rPr kumimoji="0" lang="en-US" altLang="zh-CN" sz="2000" b="0" i="0" u="none" strike="noStrike" kern="1200" cap="none" spc="0" normalizeH="0" baseline="0" noProof="1">
                <a:solidFill>
                  <a:schemeClr val="tx1"/>
                </a:solidFill>
                <a:latin typeface="+mn-lt"/>
                <a:ea typeface="+mn-ea"/>
                <a:cs typeface="+mn-cs"/>
              </a:rPr>
              <a:t>SOC </a:t>
            </a:r>
            <a:r>
              <a:rPr kumimoji="0" lang="zh-CN" altLang="en-US" sz="2000" b="0" i="0" u="none" strike="noStrike" kern="1200" cap="none" spc="0" normalizeH="0" baseline="0" noProof="1">
                <a:solidFill>
                  <a:schemeClr val="tx1"/>
                </a:solidFill>
                <a:latin typeface="+mn-lt"/>
                <a:ea typeface="+mn-ea"/>
                <a:cs typeface="+mn-cs"/>
                <a:sym typeface="+mn-ea"/>
              </a:rPr>
              <a:t>(System On Chip)</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  设计一颗 SoC 需要相当多的技术配合。IC 芯片各自封装时，各有封装外部保护，且 IC 与 IC 间的距离较远，比较不会发生交互干扰的情形。但是，当将所有 IC 都包装在一起时，就是噩梦的开始。IC 设计厂要从原先的单纯设计 IC，变成了解并整合各个功能的 IC，增加工程师的工作量。此外，也会遇到很多的状况，像是通讯芯片的高频讯号可能会影响其他功能的 IC 等情形。</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　　此外，SoC 还需要获得其他厂商的 IP(intellectual property)授权，才能将别人设计好的元件放到 SoC 中。因为制造 SoC 需要获得整颗 IC 的设计细节，才能做成完整的光罩，这同时也增加了 SoC 的设计成本。或许会有人质疑何不自己设计一颗就好了呢?因为设计各种 IC 需要大量和该 IC 相关的知识，只有像 Apple 这样多金的企业，才有预算能从各知名企业挖角顶尖工程师，以设计一颗全新的 IC，透过合作授权还是比自行研发划算多了。</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457200" y="1119188"/>
            <a:ext cx="7437438" cy="5006975"/>
          </a:xfrm>
        </p:spPr>
        <p:txBody>
          <a:bodyPr/>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000" b="0" i="0" u="none" strike="noStrike" kern="1200" cap="none" spc="0" normalizeH="0" baseline="0" noProof="1">
                <a:solidFill>
                  <a:schemeClr val="tx1"/>
                </a:solidFill>
                <a:latin typeface="+mn-lt"/>
                <a:ea typeface="+mn-ea"/>
                <a:cs typeface="+mn-cs"/>
              </a:rPr>
              <a:t>SiP  </a:t>
            </a:r>
            <a:r>
              <a:rPr kumimoji="0" lang="zh-CN" altLang="en-US" sz="2000" b="0" i="0" u="none" strike="noStrike" kern="1200" cap="none" spc="0" normalizeH="0" baseline="0" noProof="1">
                <a:solidFill>
                  <a:schemeClr val="tx1"/>
                </a:solidFill>
                <a:latin typeface="+mn-lt"/>
                <a:ea typeface="+mn-ea"/>
                <a:cs typeface="+mn-cs"/>
                <a:sym typeface="+mn-ea"/>
              </a:rPr>
              <a:t>(System In Packet)</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和 SoC 不同，它是购买各家的 IC，在最后一次封装这些 IC，如此便少了 IP 授权这一步，大幅减少设计成本。此外，因为它们是各自独立的 IC，彼此的干扰程度大幅下降。</a:t>
            </a:r>
            <a:endParaRPr kumimoji="0" lang="zh-CN" altLang="en-US" sz="2000" b="0" i="0" u="none" strike="noStrike" kern="1200" cap="none" spc="0" normalizeH="0" baseline="0" noProof="1">
              <a:solidFill>
                <a:schemeClr val="tx1"/>
              </a:solidFill>
              <a:latin typeface="+mn-lt"/>
              <a:ea typeface="+mn-ea"/>
              <a:cs typeface="+mn-cs"/>
            </a:endParaRPr>
          </a:p>
        </p:txBody>
      </p:sp>
      <p:pic>
        <p:nvPicPr>
          <p:cNvPr id="94210" name="内容占位符 3"/>
          <p:cNvPicPr>
            <a:picLocks noGrp="1" noChangeAspect="1"/>
          </p:cNvPicPr>
          <p:nvPr>
            <p:ph sz="half" idx="2"/>
          </p:nvPr>
        </p:nvPicPr>
        <p:blipFill>
          <a:blip r:embed="rId1"/>
          <a:stretch>
            <a:fillRect/>
          </a:stretch>
        </p:blipFill>
        <p:spPr>
          <a:xfrm>
            <a:off x="457200" y="2568575"/>
            <a:ext cx="7331075" cy="3557588"/>
          </a:xfr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5233" name="内容占位符 3"/>
          <p:cNvPicPr>
            <a:picLocks noGrp="1" noChangeAspect="1"/>
          </p:cNvPicPr>
          <p:nvPr>
            <p:ph idx="1"/>
          </p:nvPr>
        </p:nvPicPr>
        <p:blipFill>
          <a:blip r:embed="rId1"/>
          <a:stretch>
            <a:fillRect/>
          </a:stretch>
        </p:blipFill>
        <p:spPr>
          <a:xfrm>
            <a:off x="1470025" y="708025"/>
            <a:ext cx="6673850" cy="5183188"/>
          </a:xfr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63563" y="1047750"/>
            <a:ext cx="8229600" cy="3176588"/>
          </a:xfrm>
        </p:spPr>
        <p:txBody>
          <a:bodyPr/>
          <a:p>
            <a:pPr marL="342900" marR="0" indent="0" algn="l" defTabSz="914400" rtl="0" eaLnBrk="1" fontAlgn="base" latinLnBrk="0" hangingPunct="1">
              <a:lnSpc>
                <a:spcPct val="150000"/>
              </a:lnSpc>
              <a:spcBef>
                <a:spcPts val="0"/>
              </a:spcBef>
              <a:spcAft>
                <a:spcPct val="0"/>
              </a:spcAft>
              <a:buClrTx/>
              <a:buSzTx/>
              <a:buFontTx/>
              <a:buChar char="•"/>
            </a:pPr>
            <a:r>
              <a:rPr kumimoji="0" lang="zh-CN" altLang="en-US" sz="2000" b="0" i="0" u="none" strike="noStrike" kern="1200" cap="none" spc="0" normalizeH="0" baseline="0" noProof="1">
                <a:solidFill>
                  <a:schemeClr val="tx1"/>
                </a:solidFill>
                <a:latin typeface="+mn-lt"/>
                <a:ea typeface="+mn-ea"/>
                <a:cs typeface="+mn-cs"/>
              </a:rPr>
              <a:t>半导体封装经历了三次重大革新：</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    第一次是在上世纪80年代从引脚插入式封装到表面贴片封装，它极大地提高了印刷电路板上的组装密度；</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    第二次是在上世纪90年代球型矩阵封装的出现，满足了市场对高引脚的需求，改善了半导体器件的性能；</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    芯片级封装、系统封装等是现在第三次革新的产物，其目的就是将封装面积减到最小。</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内容占位符 2"/>
          <p:cNvSpPr>
            <a:spLocks noGrp="1"/>
          </p:cNvSpPr>
          <p:nvPr>
            <p:ph idx="1"/>
          </p:nvPr>
        </p:nvSpPr>
        <p:spPr>
          <a:xfrm>
            <a:off x="611505" y="1124585"/>
            <a:ext cx="7585075" cy="4119880"/>
          </a:xfrm>
        </p:spPr>
        <p:txBody>
          <a:bodyPr anchor="t" anchorCtr="0"/>
          <a:p>
            <a:pPr marL="0" indent="0">
              <a:buNone/>
            </a:pPr>
            <a:r>
              <a:rPr lang="zh-CN" altLang="zh-CN"/>
              <a:t>习题</a:t>
            </a:r>
            <a:endParaRPr lang="zh-CN" altLang="zh-CN"/>
          </a:p>
          <a:p>
            <a:pPr marL="0" indent="0">
              <a:lnSpc>
                <a:spcPct val="150000"/>
              </a:lnSpc>
              <a:spcBef>
                <a:spcPct val="0"/>
              </a:spcBef>
              <a:buNone/>
            </a:pPr>
            <a:r>
              <a:rPr lang="en-US" altLang="zh-CN" sz="2000" dirty="0"/>
              <a:t>1</a:t>
            </a:r>
            <a:r>
              <a:rPr lang="zh-CN" altLang="en-US" sz="2000" dirty="0"/>
              <a:t>、</a:t>
            </a:r>
            <a:r>
              <a:rPr lang="zh-CN" altLang="en-US" sz="2000"/>
              <a:t>微电子技术之所以称之为“微电子”，顾名思义就是由于它是在微小的范畴内的一种先进技术，其“四微”</a:t>
            </a:r>
            <a:r>
              <a:rPr lang="zh-CN" altLang="en-US" sz="2000">
                <a:sym typeface="宋体" panose="02010600030101010101" pitchFamily="2" charset="-122"/>
              </a:rPr>
              <a:t>特征分别是什么？</a:t>
            </a:r>
            <a:endParaRPr lang="zh-CN" altLang="en-US" sz="2000" dirty="0"/>
          </a:p>
          <a:p>
            <a:pPr marL="0" indent="0">
              <a:lnSpc>
                <a:spcPct val="150000"/>
              </a:lnSpc>
              <a:spcBef>
                <a:spcPct val="0"/>
              </a:spcBef>
              <a:buNone/>
            </a:pPr>
            <a:r>
              <a:rPr lang="en-US" altLang="zh-CN" sz="2000" dirty="0">
                <a:latin typeface="宋体" panose="02010600030101010101" pitchFamily="2" charset="-122"/>
                <a:ea typeface="宋体" panose="02010600030101010101" pitchFamily="2" charset="-122"/>
                <a:cs typeface="宋体" panose="02010600030101010101" pitchFamily="2" charset="-122"/>
              </a:rPr>
              <a:t>2</a:t>
            </a:r>
            <a:r>
              <a:rPr lang="zh-CN" altLang="en-US" sz="2000" dirty="0">
                <a:latin typeface="宋体" panose="02010600030101010101" pitchFamily="2" charset="-122"/>
                <a:ea typeface="宋体" panose="02010600030101010101" pitchFamily="2" charset="-122"/>
                <a:cs typeface="宋体" panose="02010600030101010101" pitchFamily="2" charset="-122"/>
              </a:rPr>
              <a:t>、简要介绍</a:t>
            </a:r>
            <a:r>
              <a:rPr lang="en-US" altLang="zh-CN" sz="2000" dirty="0">
                <a:latin typeface="宋体" panose="02010600030101010101" pitchFamily="2" charset="-122"/>
                <a:ea typeface="宋体" panose="02010600030101010101" pitchFamily="2" charset="-122"/>
                <a:cs typeface="宋体" panose="02010600030101010101" pitchFamily="2" charset="-122"/>
              </a:rPr>
              <a:t>21</a:t>
            </a:r>
            <a:r>
              <a:rPr lang="zh-CN" altLang="en-US" sz="2000" dirty="0">
                <a:latin typeface="宋体" panose="02010600030101010101" pitchFamily="2" charset="-122"/>
                <a:ea typeface="宋体" panose="02010600030101010101" pitchFamily="2" charset="-122"/>
                <a:cs typeface="宋体" panose="02010600030101010101" pitchFamily="2" charset="-122"/>
              </a:rPr>
              <a:t>世纪</a:t>
            </a:r>
            <a:r>
              <a:rPr lang="zh-CN" altLang="en-US" sz="2000" dirty="0">
                <a:solidFill>
                  <a:schemeClr val="tx2"/>
                </a:solidFill>
                <a:latin typeface="宋体" panose="02010600030101010101" pitchFamily="2" charset="-122"/>
                <a:ea typeface="宋体" panose="02010600030101010101" pitchFamily="2" charset="-122"/>
                <a:cs typeface="宋体" panose="02010600030101010101" pitchFamily="2" charset="-122"/>
                <a:sym typeface="+mn-ea"/>
              </a:rPr>
              <a:t>微电子学发展的可能特征。</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spcBef>
                <a:spcPct val="0"/>
              </a:spcBef>
              <a:buNone/>
            </a:pPr>
            <a:r>
              <a:rPr lang="en-US" altLang="zh-CN" sz="2000" dirty="0"/>
              <a:t>3</a:t>
            </a:r>
            <a:r>
              <a:rPr lang="zh-CN" altLang="en-US" sz="2000" dirty="0"/>
              <a:t>、</a:t>
            </a:r>
            <a:r>
              <a:rPr sz="2000" dirty="0"/>
              <a:t>简要介绍MEMS的主要特点及常见应用。</a:t>
            </a:r>
            <a:endParaRPr sz="2000" dirty="0"/>
          </a:p>
          <a:p>
            <a:pPr marL="0" indent="0">
              <a:lnSpc>
                <a:spcPct val="150000"/>
              </a:lnSpc>
              <a:spcBef>
                <a:spcPct val="0"/>
              </a:spcBef>
              <a:buNone/>
            </a:pPr>
            <a:r>
              <a:rPr lang="en-US" altLang="zh-CN" sz="2000" dirty="0"/>
              <a:t>4</a:t>
            </a:r>
            <a:r>
              <a:rPr lang="zh-CN" altLang="en-US" sz="2000" dirty="0"/>
              <a:t>、简要介绍</a:t>
            </a:r>
            <a:r>
              <a:rPr lang="en-US" altLang="zh-CN" sz="2000" dirty="0"/>
              <a:t>SOC</a:t>
            </a:r>
            <a:r>
              <a:rPr lang="zh-CN" altLang="en-US" sz="2000" dirty="0"/>
              <a:t>（</a:t>
            </a:r>
            <a:r>
              <a:rPr lang="en-US" altLang="zh-CN" sz="2000" dirty="0"/>
              <a:t>IS</a:t>
            </a:r>
            <a:r>
              <a:rPr lang="zh-CN" altLang="en-US" sz="2000" dirty="0"/>
              <a:t>）、</a:t>
            </a:r>
            <a:r>
              <a:rPr lang="en-US" altLang="zh-CN" sz="2000" dirty="0"/>
              <a:t>SiP</a:t>
            </a:r>
            <a:r>
              <a:rPr lang="zh-CN" altLang="en-US" sz="2000" dirty="0"/>
              <a:t>技术。</a:t>
            </a:r>
            <a:endParaRPr lang="zh-CN" altLang="en-US" sz="2000" dirty="0"/>
          </a:p>
          <a:p>
            <a:pPr marL="0" indent="0">
              <a:lnSpc>
                <a:spcPct val="150000"/>
              </a:lnSpc>
              <a:spcBef>
                <a:spcPct val="0"/>
              </a:spcBef>
              <a:buNone/>
            </a:pPr>
            <a:r>
              <a:rPr lang="en-US" altLang="zh-CN" sz="2000" dirty="0"/>
              <a:t>5</a:t>
            </a:r>
            <a:r>
              <a:rPr lang="zh-CN" altLang="en-US" sz="2000" dirty="0"/>
              <a:t>、列举并简要介绍</a:t>
            </a:r>
            <a:r>
              <a:rPr lang="en-US" altLang="zh-CN" sz="2000" dirty="0"/>
              <a:t>3</a:t>
            </a:r>
            <a:r>
              <a:rPr lang="zh-CN" altLang="en-US" sz="2000" dirty="0"/>
              <a:t>款常见的芯片。</a:t>
            </a:r>
            <a:endParaRPr lang="zh-CN" altLang="en-US" sz="2000" dirty="0"/>
          </a:p>
          <a:p>
            <a:pPr marL="0" indent="0">
              <a:lnSpc>
                <a:spcPct val="150000"/>
              </a:lnSpc>
              <a:spcBef>
                <a:spcPct val="0"/>
              </a:spcBef>
              <a:buNone/>
            </a:pPr>
            <a:r>
              <a:rPr lang="en-US" altLang="zh-CN" sz="2000"/>
              <a:t>5</a:t>
            </a:r>
            <a:r>
              <a:rPr lang="zh-CN" altLang="en-US" sz="2000"/>
              <a:t>、简要说明芯片设计、制造的基本过程。</a:t>
            </a:r>
            <a:endParaRPr lang="en-US" altLang="zh-CN"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35EE714-E7E2-4B46-8E00-1337ACA71813}"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5"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48485" name="Text Box 5"/>
          <p:cNvSpPr txBox="1"/>
          <p:nvPr/>
        </p:nvSpPr>
        <p:spPr>
          <a:xfrm>
            <a:off x="1381125" y="1774825"/>
            <a:ext cx="6478905" cy="2667635"/>
          </a:xfrm>
          <a:prstGeom prst="rect">
            <a:avLst/>
          </a:prstGeom>
          <a:noFill/>
          <a:ln w="9525">
            <a:noFill/>
          </a:ln>
        </p:spPr>
        <p:txBody>
          <a:bodyPr lIns="90000" tIns="46800" rIns="90000" bIns="46800" anchor="t" anchorCtr="0">
            <a:noAutofit/>
          </a:bodyPr>
          <a:p>
            <a:pPr>
              <a:lnSpc>
                <a:spcPct val="150000"/>
              </a:lnSpc>
            </a:pPr>
            <a:r>
              <a:rPr lang="en-US" altLang="zh-CN" sz="2000" dirty="0">
                <a:latin typeface="Arial" panose="020B0604020202020204" pitchFamily="34" charset="0"/>
                <a:ea typeface="宋体" panose="02010600030101010101" pitchFamily="2" charset="-122"/>
              </a:rPr>
              <a:t>(4)</a:t>
            </a:r>
            <a:r>
              <a:rPr lang="zh-CN" altLang="en-US" sz="2000" b="1" dirty="0">
                <a:solidFill>
                  <a:srgbClr val="FF0000"/>
                </a:solidFill>
                <a:latin typeface="Arial" panose="020B0604020202020204" pitchFamily="34" charset="0"/>
                <a:ea typeface="宋体" panose="02010600030101010101" pitchFamily="2" charset="-122"/>
              </a:rPr>
              <a:t>渗透性极强</a:t>
            </a:r>
            <a:r>
              <a:rPr lang="zh-CN" altLang="en-US" sz="2000" dirty="0">
                <a:latin typeface="Arial" panose="020B0604020202020204" pitchFamily="34" charset="0"/>
                <a:ea typeface="宋体" panose="02010600030101010101" pitchFamily="2" charset="-122"/>
              </a:rPr>
              <a:t>。它可以与其他学科结合而诞生出一系列新的交叉学科，例如它与机械、光学等结合导致了微机电系统</a:t>
            </a:r>
            <a:r>
              <a:rPr lang="en-US" altLang="zh-CN" sz="2000" dirty="0">
                <a:latin typeface="Arial" panose="020B0604020202020204" pitchFamily="34" charset="0"/>
                <a:ea typeface="宋体" panose="02010600030101010101" pitchFamily="2" charset="-122"/>
              </a:rPr>
              <a:t>(MEMS)</a:t>
            </a:r>
            <a:r>
              <a:rPr lang="zh-CN" altLang="en-US" sz="2000" dirty="0">
                <a:latin typeface="Arial" panose="020B0604020202020204" pitchFamily="34" charset="0"/>
                <a:ea typeface="宋体" panose="02010600030101010101" pitchFamily="2" charset="-122"/>
              </a:rPr>
              <a:t>的出现，它与生物科学结合诞生了生物芯片．</a:t>
            </a:r>
            <a:r>
              <a:rPr lang="en-US" altLang="zh-CN" sz="2000" dirty="0">
                <a:latin typeface="Arial" panose="020B0604020202020204" pitchFamily="34" charset="0"/>
                <a:ea typeface="宋体" panose="02010600030101010101" pitchFamily="2" charset="-122"/>
              </a:rPr>
              <a:t>MEMS</a:t>
            </a:r>
            <a:r>
              <a:rPr lang="zh-CN" altLang="en-US" sz="2000" dirty="0">
                <a:latin typeface="Arial" panose="020B0604020202020204" pitchFamily="34" charset="0"/>
                <a:ea typeface="宋体" panose="02010600030101010101" pitchFamily="2" charset="-122"/>
              </a:rPr>
              <a:t>和生物芯片都是近年来快速发展起来的具有极其广阔的应用前景的新技术．</a:t>
            </a:r>
            <a:endParaRPr lang="zh-CN" altLang="en-US" sz="2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box(in)">
                                      <p:cBhvr>
                                        <p:cTn id="7" dur="500"/>
                                        <p:tgtEl>
                                          <p:spTgt spid="148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5" grpId="0"/>
    </p:bldLst>
  </p:timing>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COMMONDATA" val="eyJoZGlkIjoiNDRjZjQyZGZhNjlhNDkzZTI5OWIxNDE3NmJkZDUzMjUifQ=="/>
  <p:tag name="KSO_WPP_MARK_KEY" val="06219718-6734-424f-aaf2-9081c0a129ac"/>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13349</Words>
  <Application>WPS 演示</Application>
  <PresentationFormat/>
  <Paragraphs>496</Paragraphs>
  <Slides>86</Slides>
  <Notes>0</Notes>
  <HiddenSlides>0</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1</vt:i4>
      </vt:variant>
      <vt:variant>
        <vt:lpstr>幻灯片标题</vt:lpstr>
      </vt:variant>
      <vt:variant>
        <vt:i4>86</vt:i4>
      </vt:variant>
    </vt:vector>
  </HeadingPairs>
  <TitlesOfParts>
    <vt:vector size="102" baseType="lpstr">
      <vt:lpstr>Arial</vt:lpstr>
      <vt:lpstr>宋体</vt:lpstr>
      <vt:lpstr>Wingdings</vt:lpstr>
      <vt:lpstr>华文新魏</vt:lpstr>
      <vt:lpstr>隶书</vt:lpstr>
      <vt:lpstr>黑体</vt:lpstr>
      <vt:lpstr>微软雅黑</vt:lpstr>
      <vt:lpstr>Arial Unicode MS</vt:lpstr>
      <vt:lpstr>Calibri</vt:lpstr>
      <vt:lpstr>Verdana</vt:lpstr>
      <vt:lpstr>楷体_GB2312</vt:lpstr>
      <vt:lpstr>新宋体</vt:lpstr>
      <vt:lpstr>默认设计模板</vt:lpstr>
      <vt:lpstr>1_默认设计模板</vt:lpstr>
      <vt:lpstr>2_默认设计模板</vt:lpstr>
      <vt:lpstr>Word.Document.8</vt:lpstr>
      <vt:lpstr>电子科学与技术导论 智能微纳器件（2）</vt:lpstr>
      <vt:lpstr>§1、智能微纳电子器件</vt:lpstr>
      <vt:lpstr>§1.2 信息时代的微电子技术与器件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以微电子学为代表的第三次技术革命</vt:lpstr>
      <vt:lpstr>PowerPoint 演示文稿</vt:lpstr>
      <vt:lpstr>PowerPoint 演示文稿</vt:lpstr>
      <vt:lpstr>PowerPoint 演示文稿</vt:lpstr>
      <vt:lpstr>PowerPoint 演示文稿</vt:lpstr>
      <vt:lpstr>PowerPoint 演示文稿</vt:lpstr>
      <vt:lpstr>PowerPoint 演示文稿</vt:lpstr>
      <vt:lpstr>系统结构的改进：3D集成电路</vt:lpstr>
      <vt:lpstr>PowerPoint 演示文稿</vt:lpstr>
      <vt:lpstr>3D集成电路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国外MEMS 技术在引信中的应用</vt:lpstr>
      <vt:lpstr>MEMS 技术在灵巧弹药引信中的应用</vt:lpstr>
      <vt:lpstr>　 MEMS 技术在轻武器面杀伤弹药引信中的应用</vt:lpstr>
      <vt:lpstr>PowerPoint 演示文稿</vt:lpstr>
      <vt:lpstr>PowerPoint 演示文稿</vt:lpstr>
      <vt:lpstr> OMOM智能胶囊消化道内窥镜系统（简称“胶囊内镜”） </vt:lpstr>
      <vt:lpstr>PowerPoint 演示文稿</vt:lpstr>
      <vt:lpstr>二、常见芯片介绍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三、芯片的设计、制造和封装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 芯片封装和测试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电科导论</dc:title>
  <dc:creator>dell</dc:creator>
  <cp:lastModifiedBy>dell</cp:lastModifiedBy>
  <cp:revision>24</cp:revision>
  <dcterms:created xsi:type="dcterms:W3CDTF">2018-11-05T09:36:00Z</dcterms:created>
  <dcterms:modified xsi:type="dcterms:W3CDTF">2023-11-11T09:43:05Z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1A7A7C5F031B42A0BC921FB19AA128B8</vt:lpwstr>
  </property>
</Properties>
</file>